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6" r:id="rId5"/>
    <p:sldMasterId id="2147483689" r:id="rId6"/>
  </p:sldMasterIdLst>
  <p:notesMasterIdLst>
    <p:notesMasterId r:id="rId59"/>
  </p:notesMasterIdLst>
  <p:sldIdLst>
    <p:sldId id="317" r:id="rId7"/>
    <p:sldId id="336" r:id="rId8"/>
    <p:sldId id="337" r:id="rId9"/>
    <p:sldId id="351" r:id="rId10"/>
    <p:sldId id="362" r:id="rId11"/>
    <p:sldId id="363" r:id="rId12"/>
    <p:sldId id="364" r:id="rId13"/>
    <p:sldId id="354" r:id="rId14"/>
    <p:sldId id="366" r:id="rId15"/>
    <p:sldId id="348" r:id="rId16"/>
    <p:sldId id="349" r:id="rId17"/>
    <p:sldId id="350" r:id="rId18"/>
    <p:sldId id="340" r:id="rId19"/>
    <p:sldId id="367" r:id="rId20"/>
    <p:sldId id="324" r:id="rId21"/>
    <p:sldId id="264" r:id="rId22"/>
    <p:sldId id="2145704017" r:id="rId23"/>
    <p:sldId id="2145703984" r:id="rId24"/>
    <p:sldId id="2145703965" r:id="rId25"/>
    <p:sldId id="2145704012" r:id="rId26"/>
    <p:sldId id="2145703986" r:id="rId27"/>
    <p:sldId id="2145704022" r:id="rId28"/>
    <p:sldId id="2145703988" r:id="rId29"/>
    <p:sldId id="2145704032" r:id="rId30"/>
    <p:sldId id="2145704027" r:id="rId31"/>
    <p:sldId id="2147472032" r:id="rId32"/>
    <p:sldId id="2145703870" r:id="rId33"/>
    <p:sldId id="2145704011" r:id="rId34"/>
    <p:sldId id="361" r:id="rId35"/>
    <p:sldId id="2147472040" r:id="rId36"/>
    <p:sldId id="256" r:id="rId37"/>
    <p:sldId id="433" r:id="rId38"/>
    <p:sldId id="257" r:id="rId39"/>
    <p:sldId id="263" r:id="rId40"/>
    <p:sldId id="262" r:id="rId41"/>
    <p:sldId id="278" r:id="rId42"/>
    <p:sldId id="265" r:id="rId43"/>
    <p:sldId id="434" r:id="rId44"/>
    <p:sldId id="2147472041" r:id="rId45"/>
    <p:sldId id="266" r:id="rId46"/>
    <p:sldId id="267" r:id="rId47"/>
    <p:sldId id="268" r:id="rId48"/>
    <p:sldId id="269" r:id="rId49"/>
    <p:sldId id="272" r:id="rId50"/>
    <p:sldId id="273" r:id="rId51"/>
    <p:sldId id="274" r:id="rId52"/>
    <p:sldId id="275" r:id="rId53"/>
    <p:sldId id="276" r:id="rId54"/>
    <p:sldId id="270" r:id="rId55"/>
    <p:sldId id="271" r:id="rId56"/>
    <p:sldId id="2147472042" r:id="rId57"/>
    <p:sldId id="2147472043"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6096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1pPr>
    <a:lvl2pPr marL="12192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2pPr>
    <a:lvl3pPr marL="18288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3pPr>
    <a:lvl4pPr marL="24384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4pPr>
    <a:lvl5pPr marL="30480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5pPr>
    <a:lvl6pPr marL="36576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6pPr>
    <a:lvl7pPr marL="42672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7pPr>
    <a:lvl8pPr marL="48768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8pPr>
    <a:lvl9pPr marL="54864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987"/>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rgbClr val="56C1FF"/>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61D836"/>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rgbClr val="FFF056"/>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bnmproject.sharepoint.com/teams/PGEN/COM_TEAM/SR/Working%20folder%20-%20strategy/Strategy%20Slides%20Sept%202022/Goodbody%20Short%20Model%20for%20BnM%20-%20Strategy%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31128655501843849"/>
          <c:y val="8.8577920131657384E-2"/>
          <c:w val="0.61130522053974068"/>
          <c:h val="0.85824423421538498"/>
        </c:manualLayout>
      </c:layout>
      <c:pieChart>
        <c:varyColors val="1"/>
        <c:ser>
          <c:idx val="0"/>
          <c:order val="0"/>
          <c:explosion val="10"/>
          <c:dPt>
            <c:idx val="0"/>
            <c:bubble3D val="0"/>
            <c:spPr>
              <a:gradFill rotWithShape="1">
                <a:gsLst>
                  <a:gs pos="0">
                    <a:schemeClr val="accent2">
                      <a:shade val="45000"/>
                      <a:tint val="50000"/>
                      <a:satMod val="300000"/>
                    </a:schemeClr>
                  </a:gs>
                  <a:gs pos="35000">
                    <a:schemeClr val="accent2">
                      <a:shade val="45000"/>
                      <a:tint val="37000"/>
                      <a:satMod val="300000"/>
                    </a:schemeClr>
                  </a:gs>
                  <a:gs pos="100000">
                    <a:schemeClr val="accent2">
                      <a:shade val="45000"/>
                      <a:tint val="15000"/>
                      <a:satMod val="350000"/>
                    </a:schemeClr>
                  </a:gs>
                </a:gsLst>
                <a:lin ang="16200000" scaled="1"/>
              </a:gradFill>
              <a:ln w="9525" cap="flat" cmpd="sng" algn="ctr">
                <a:solidFill>
                  <a:schemeClr val="accent2">
                    <a:shade val="45000"/>
                    <a:shade val="95000"/>
                  </a:schemeClr>
                </a:solidFill>
                <a:round/>
              </a:ln>
              <a:effectLst/>
            </c:spPr>
            <c:extLst>
              <c:ext xmlns:c16="http://schemas.microsoft.com/office/drawing/2014/chart" uri="{C3380CC4-5D6E-409C-BE32-E72D297353CC}">
                <c16:uniqueId val="{00000001-DE6F-4EF9-991B-3CA2B4A81E63}"/>
              </c:ext>
            </c:extLst>
          </c:dPt>
          <c:dPt>
            <c:idx val="1"/>
            <c:bubble3D val="0"/>
            <c:spPr>
              <a:gradFill rotWithShape="1">
                <a:gsLst>
                  <a:gs pos="0">
                    <a:schemeClr val="accent2">
                      <a:shade val="61000"/>
                      <a:tint val="50000"/>
                      <a:satMod val="300000"/>
                    </a:schemeClr>
                  </a:gs>
                  <a:gs pos="35000">
                    <a:schemeClr val="accent2">
                      <a:shade val="61000"/>
                      <a:tint val="37000"/>
                      <a:satMod val="300000"/>
                    </a:schemeClr>
                  </a:gs>
                  <a:gs pos="100000">
                    <a:schemeClr val="accent2">
                      <a:shade val="61000"/>
                      <a:tint val="15000"/>
                      <a:satMod val="350000"/>
                    </a:schemeClr>
                  </a:gs>
                </a:gsLst>
                <a:lin ang="16200000" scaled="1"/>
              </a:gradFill>
              <a:ln w="9525" cap="flat" cmpd="sng" algn="ctr">
                <a:solidFill>
                  <a:schemeClr val="accent2">
                    <a:shade val="61000"/>
                    <a:shade val="95000"/>
                  </a:schemeClr>
                </a:solidFill>
                <a:round/>
              </a:ln>
              <a:effectLst/>
            </c:spPr>
            <c:extLst>
              <c:ext xmlns:c16="http://schemas.microsoft.com/office/drawing/2014/chart" uri="{C3380CC4-5D6E-409C-BE32-E72D297353CC}">
                <c16:uniqueId val="{00000003-DE6F-4EF9-991B-3CA2B4A81E63}"/>
              </c:ext>
            </c:extLst>
          </c:dPt>
          <c:dPt>
            <c:idx val="2"/>
            <c:bubble3D val="0"/>
            <c:spPr>
              <a:gradFill rotWithShape="1">
                <a:gsLst>
                  <a:gs pos="0">
                    <a:schemeClr val="accent2">
                      <a:shade val="76000"/>
                      <a:tint val="50000"/>
                      <a:satMod val="300000"/>
                    </a:schemeClr>
                  </a:gs>
                  <a:gs pos="35000">
                    <a:schemeClr val="accent2">
                      <a:shade val="76000"/>
                      <a:tint val="37000"/>
                      <a:satMod val="300000"/>
                    </a:schemeClr>
                  </a:gs>
                  <a:gs pos="100000">
                    <a:schemeClr val="accent2">
                      <a:shade val="76000"/>
                      <a:tint val="15000"/>
                      <a:satMod val="350000"/>
                    </a:schemeClr>
                  </a:gs>
                </a:gsLst>
                <a:lin ang="16200000" scaled="1"/>
              </a:gradFill>
              <a:ln w="9525" cap="flat" cmpd="sng" algn="ctr">
                <a:solidFill>
                  <a:schemeClr val="accent2">
                    <a:shade val="76000"/>
                    <a:shade val="95000"/>
                  </a:schemeClr>
                </a:solidFill>
                <a:round/>
              </a:ln>
              <a:effectLst/>
            </c:spPr>
            <c:extLst>
              <c:ext xmlns:c16="http://schemas.microsoft.com/office/drawing/2014/chart" uri="{C3380CC4-5D6E-409C-BE32-E72D297353CC}">
                <c16:uniqueId val="{00000005-DE6F-4EF9-991B-3CA2B4A81E63}"/>
              </c:ext>
            </c:extLst>
          </c:dPt>
          <c:dPt>
            <c:idx val="3"/>
            <c:bubble3D val="0"/>
            <c:spPr>
              <a:gradFill rotWithShape="1">
                <a:gsLst>
                  <a:gs pos="0">
                    <a:schemeClr val="accent2">
                      <a:shade val="92000"/>
                      <a:tint val="50000"/>
                      <a:satMod val="300000"/>
                    </a:schemeClr>
                  </a:gs>
                  <a:gs pos="35000">
                    <a:schemeClr val="accent2">
                      <a:shade val="92000"/>
                      <a:tint val="37000"/>
                      <a:satMod val="300000"/>
                    </a:schemeClr>
                  </a:gs>
                  <a:gs pos="100000">
                    <a:schemeClr val="accent2">
                      <a:shade val="92000"/>
                      <a:tint val="15000"/>
                      <a:satMod val="350000"/>
                    </a:schemeClr>
                  </a:gs>
                </a:gsLst>
                <a:lin ang="16200000" scaled="1"/>
              </a:gradFill>
              <a:ln w="9525" cap="flat" cmpd="sng" algn="ctr">
                <a:solidFill>
                  <a:schemeClr val="accent2">
                    <a:shade val="92000"/>
                    <a:shade val="95000"/>
                  </a:schemeClr>
                </a:solidFill>
                <a:round/>
              </a:ln>
              <a:effectLst/>
            </c:spPr>
            <c:extLst>
              <c:ext xmlns:c16="http://schemas.microsoft.com/office/drawing/2014/chart" uri="{C3380CC4-5D6E-409C-BE32-E72D297353CC}">
                <c16:uniqueId val="{00000007-DE6F-4EF9-991B-3CA2B4A81E63}"/>
              </c:ext>
            </c:extLst>
          </c:dPt>
          <c:dPt>
            <c:idx val="4"/>
            <c:bubble3D val="0"/>
            <c:spPr>
              <a:gradFill rotWithShape="1">
                <a:gsLst>
                  <a:gs pos="0">
                    <a:schemeClr val="accent2">
                      <a:tint val="93000"/>
                      <a:tint val="50000"/>
                      <a:satMod val="300000"/>
                    </a:schemeClr>
                  </a:gs>
                  <a:gs pos="35000">
                    <a:schemeClr val="accent2">
                      <a:tint val="93000"/>
                      <a:tint val="37000"/>
                      <a:satMod val="300000"/>
                    </a:schemeClr>
                  </a:gs>
                  <a:gs pos="100000">
                    <a:schemeClr val="accent2">
                      <a:tint val="93000"/>
                      <a:tint val="15000"/>
                      <a:satMod val="350000"/>
                    </a:schemeClr>
                  </a:gs>
                </a:gsLst>
                <a:lin ang="16200000" scaled="1"/>
              </a:gradFill>
              <a:ln w="9525" cap="flat" cmpd="sng" algn="ctr">
                <a:solidFill>
                  <a:schemeClr val="accent2">
                    <a:tint val="93000"/>
                    <a:shade val="95000"/>
                  </a:schemeClr>
                </a:solidFill>
                <a:round/>
              </a:ln>
              <a:effectLst/>
            </c:spPr>
            <c:extLst>
              <c:ext xmlns:c16="http://schemas.microsoft.com/office/drawing/2014/chart" uri="{C3380CC4-5D6E-409C-BE32-E72D297353CC}">
                <c16:uniqueId val="{00000009-DE6F-4EF9-991B-3CA2B4A81E63}"/>
              </c:ext>
            </c:extLst>
          </c:dPt>
          <c:dPt>
            <c:idx val="5"/>
            <c:bubble3D val="0"/>
            <c:spPr>
              <a:gradFill rotWithShape="1">
                <a:gsLst>
                  <a:gs pos="0">
                    <a:schemeClr val="accent2">
                      <a:tint val="77000"/>
                      <a:tint val="50000"/>
                      <a:satMod val="300000"/>
                    </a:schemeClr>
                  </a:gs>
                  <a:gs pos="35000">
                    <a:schemeClr val="accent2">
                      <a:tint val="77000"/>
                      <a:tint val="37000"/>
                      <a:satMod val="300000"/>
                    </a:schemeClr>
                  </a:gs>
                  <a:gs pos="100000">
                    <a:schemeClr val="accent2">
                      <a:tint val="77000"/>
                      <a:tint val="15000"/>
                      <a:satMod val="350000"/>
                    </a:schemeClr>
                  </a:gs>
                </a:gsLst>
                <a:lin ang="16200000" scaled="1"/>
              </a:gradFill>
              <a:ln w="9525" cap="flat" cmpd="sng" algn="ctr">
                <a:solidFill>
                  <a:schemeClr val="accent2">
                    <a:tint val="77000"/>
                    <a:shade val="95000"/>
                  </a:schemeClr>
                </a:solidFill>
                <a:round/>
              </a:ln>
              <a:effectLst/>
            </c:spPr>
            <c:extLst>
              <c:ext xmlns:c16="http://schemas.microsoft.com/office/drawing/2014/chart" uri="{C3380CC4-5D6E-409C-BE32-E72D297353CC}">
                <c16:uniqueId val="{0000000B-DE6F-4EF9-991B-3CA2B4A81E63}"/>
              </c:ext>
            </c:extLst>
          </c:dPt>
          <c:dPt>
            <c:idx val="6"/>
            <c:bubble3D val="0"/>
            <c:spPr>
              <a:gradFill rotWithShape="1">
                <a:gsLst>
                  <a:gs pos="0">
                    <a:schemeClr val="accent2">
                      <a:tint val="62000"/>
                      <a:tint val="50000"/>
                      <a:satMod val="300000"/>
                    </a:schemeClr>
                  </a:gs>
                  <a:gs pos="35000">
                    <a:schemeClr val="accent2">
                      <a:tint val="62000"/>
                      <a:tint val="37000"/>
                      <a:satMod val="300000"/>
                    </a:schemeClr>
                  </a:gs>
                  <a:gs pos="100000">
                    <a:schemeClr val="accent2">
                      <a:tint val="62000"/>
                      <a:tint val="15000"/>
                      <a:satMod val="350000"/>
                    </a:schemeClr>
                  </a:gs>
                </a:gsLst>
                <a:lin ang="16200000" scaled="1"/>
              </a:gradFill>
              <a:ln w="9525" cap="flat" cmpd="sng" algn="ctr">
                <a:solidFill>
                  <a:schemeClr val="accent2">
                    <a:tint val="62000"/>
                    <a:shade val="95000"/>
                  </a:schemeClr>
                </a:solidFill>
                <a:round/>
              </a:ln>
              <a:effectLst/>
            </c:spPr>
            <c:extLst>
              <c:ext xmlns:c16="http://schemas.microsoft.com/office/drawing/2014/chart" uri="{C3380CC4-5D6E-409C-BE32-E72D297353CC}">
                <c16:uniqueId val="{0000000D-DE6F-4EF9-991B-3CA2B4A81E63}"/>
              </c:ext>
            </c:extLst>
          </c:dPt>
          <c:dPt>
            <c:idx val="7"/>
            <c:bubble3D val="0"/>
            <c:spPr>
              <a:gradFill rotWithShape="1">
                <a:gsLst>
                  <a:gs pos="0">
                    <a:schemeClr val="accent2">
                      <a:tint val="46000"/>
                      <a:tint val="50000"/>
                      <a:satMod val="300000"/>
                    </a:schemeClr>
                  </a:gs>
                  <a:gs pos="35000">
                    <a:schemeClr val="accent2">
                      <a:tint val="46000"/>
                      <a:tint val="37000"/>
                      <a:satMod val="300000"/>
                    </a:schemeClr>
                  </a:gs>
                  <a:gs pos="100000">
                    <a:schemeClr val="accent2">
                      <a:tint val="46000"/>
                      <a:tint val="15000"/>
                      <a:satMod val="350000"/>
                    </a:schemeClr>
                  </a:gs>
                </a:gsLst>
                <a:lin ang="16200000" scaled="1"/>
              </a:gradFill>
              <a:ln w="9525" cap="flat" cmpd="sng" algn="ctr">
                <a:solidFill>
                  <a:schemeClr val="accent2">
                    <a:tint val="46000"/>
                    <a:shade val="95000"/>
                  </a:schemeClr>
                </a:solidFill>
                <a:round/>
              </a:ln>
              <a:effectLst/>
            </c:spPr>
            <c:extLst>
              <c:ext xmlns:c16="http://schemas.microsoft.com/office/drawing/2014/chart" uri="{C3380CC4-5D6E-409C-BE32-E72D297353CC}">
                <c16:uniqueId val="{0000000F-DE6F-4EF9-991B-3CA2B4A81E63}"/>
              </c:ext>
            </c:extLst>
          </c:dPt>
          <c:dLbls>
            <c:dLbl>
              <c:idx val="0"/>
              <c:layout>
                <c:manualLayout>
                  <c:x val="-0.10236400781309327"/>
                  <c:y val="-0.1167736594475637"/>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9997975265485873"/>
                      <c:h val="8.1218792459038402E-2"/>
                    </c:manualLayout>
                  </c15:layout>
                </c:ext>
                <c:ext xmlns:c16="http://schemas.microsoft.com/office/drawing/2014/chart" uri="{C3380CC4-5D6E-409C-BE32-E72D297353CC}">
                  <c16:uniqueId val="{00000001-DE6F-4EF9-991B-3CA2B4A81E63}"/>
                </c:ext>
              </c:extLst>
            </c:dLbl>
            <c:dLbl>
              <c:idx val="5"/>
              <c:layout>
                <c:manualLayout>
                  <c:x val="3.7824199448259846E-4"/>
                  <c:y val="1.29567814179831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6F-4EF9-991B-3CA2B4A81E63}"/>
                </c:ext>
              </c:extLst>
            </c:dLbl>
            <c:dLbl>
              <c:idx val="6"/>
              <c:layout>
                <c:manualLayout>
                  <c:x val="5.0464646795485436E-2"/>
                  <c:y val="-2.144267969877331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6F-4EF9-991B-3CA2B4A81E63}"/>
                </c:ext>
              </c:extLst>
            </c:dLbl>
            <c:dLbl>
              <c:idx val="7"/>
              <c:layout>
                <c:manualLayout>
                  <c:x val="0.13331462438941599"/>
                  <c:y val="2.070653730911456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6F-4EF9-991B-3CA2B4A81E63}"/>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'UM, Equity, Energy Output'!$A$22:$A$29</c:f>
              <c:strCache>
                <c:ptCount val="8"/>
                <c:pt idx="0">
                  <c:v>Onshore Wind</c:v>
                </c:pt>
                <c:pt idx="1">
                  <c:v>Solar</c:v>
                </c:pt>
                <c:pt idx="2">
                  <c:v>Offshore Wind</c:v>
                </c:pt>
                <c:pt idx="3">
                  <c:v>OCGT</c:v>
                </c:pt>
                <c:pt idx="4">
                  <c:v>CCGT</c:v>
                </c:pt>
                <c:pt idx="5">
                  <c:v>Biomass</c:v>
                </c:pt>
                <c:pt idx="6">
                  <c:v>Hydrogen</c:v>
                </c:pt>
                <c:pt idx="7">
                  <c:v>Storage</c:v>
                </c:pt>
              </c:strCache>
            </c:strRef>
          </c:cat>
          <c:val>
            <c:numRef>
              <c:f>'UM, Equity, Energy Output'!$C$22:$C$29</c:f>
              <c:numCache>
                <c:formatCode>_-* #,##0_-;\-* #,##0_-;_-* "-"??_-;_-@_-</c:formatCode>
                <c:ptCount val="8"/>
                <c:pt idx="0">
                  <c:v>1600</c:v>
                </c:pt>
                <c:pt idx="1">
                  <c:v>300</c:v>
                </c:pt>
                <c:pt idx="2">
                  <c:v>200</c:v>
                </c:pt>
                <c:pt idx="3">
                  <c:v>150</c:v>
                </c:pt>
                <c:pt idx="4">
                  <c:v>260</c:v>
                </c:pt>
                <c:pt idx="5">
                  <c:v>118</c:v>
                </c:pt>
                <c:pt idx="6">
                  <c:v>100</c:v>
                </c:pt>
                <c:pt idx="7">
                  <c:v>100</c:v>
                </c:pt>
              </c:numCache>
            </c:numRef>
          </c:val>
          <c:extLst>
            <c:ext xmlns:c16="http://schemas.microsoft.com/office/drawing/2014/chart" uri="{C3380CC4-5D6E-409C-BE32-E72D297353CC}">
              <c16:uniqueId val="{00000010-DE6F-4EF9-991B-3CA2B4A81E6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707304950664068"/>
          <c:y val="5.4236293379994166E-2"/>
          <c:w val="0.74311325094438097"/>
          <c:h val="0.734471784776903"/>
        </c:manualLayout>
      </c:layout>
      <c:scatterChart>
        <c:scatterStyle val="lineMarker"/>
        <c:varyColors val="0"/>
        <c:ser>
          <c:idx val="0"/>
          <c:order val="0"/>
          <c:tx>
            <c:strRef>
              <c:f>Reliability!$C$1</c:f>
              <c:strCache>
                <c:ptCount val="1"/>
                <c:pt idx="0">
                  <c:v>LOLP (COPT)</c:v>
                </c:pt>
              </c:strCache>
            </c:strRef>
          </c:tx>
          <c:spPr>
            <a:ln w="28575" cap="rnd">
              <a:solidFill>
                <a:schemeClr val="accent1"/>
              </a:solidFill>
              <a:round/>
            </a:ln>
            <a:effectLst/>
          </c:spPr>
          <c:marker>
            <c:symbol val="none"/>
          </c:marker>
          <c:xVal>
            <c:numRef>
              <c:f>Reliability!$B$2:$B$1001</c:f>
              <c:numCache>
                <c:formatCode>General</c:formatCode>
                <c:ptCount val="1000"/>
                <c:pt idx="0">
                  <c:v>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1070</c:v>
                </c:pt>
                <c:pt idx="108">
                  <c:v>1080</c:v>
                </c:pt>
                <c:pt idx="109">
                  <c:v>1090</c:v>
                </c:pt>
                <c:pt idx="110">
                  <c:v>1100</c:v>
                </c:pt>
                <c:pt idx="111">
                  <c:v>1110</c:v>
                </c:pt>
                <c:pt idx="112">
                  <c:v>1120</c:v>
                </c:pt>
                <c:pt idx="113">
                  <c:v>1130</c:v>
                </c:pt>
                <c:pt idx="114">
                  <c:v>1140</c:v>
                </c:pt>
                <c:pt idx="115">
                  <c:v>1150</c:v>
                </c:pt>
                <c:pt idx="116">
                  <c:v>1160</c:v>
                </c:pt>
                <c:pt idx="117">
                  <c:v>1170</c:v>
                </c:pt>
                <c:pt idx="118">
                  <c:v>1180</c:v>
                </c:pt>
                <c:pt idx="119">
                  <c:v>1190</c:v>
                </c:pt>
                <c:pt idx="120">
                  <c:v>1200</c:v>
                </c:pt>
                <c:pt idx="121">
                  <c:v>1210</c:v>
                </c:pt>
                <c:pt idx="122">
                  <c:v>1220</c:v>
                </c:pt>
                <c:pt idx="123">
                  <c:v>1230</c:v>
                </c:pt>
                <c:pt idx="124">
                  <c:v>1240</c:v>
                </c:pt>
                <c:pt idx="125">
                  <c:v>1250</c:v>
                </c:pt>
                <c:pt idx="126">
                  <c:v>1260</c:v>
                </c:pt>
                <c:pt idx="127">
                  <c:v>1270</c:v>
                </c:pt>
                <c:pt idx="128">
                  <c:v>1280</c:v>
                </c:pt>
                <c:pt idx="129">
                  <c:v>1290</c:v>
                </c:pt>
                <c:pt idx="130">
                  <c:v>1300</c:v>
                </c:pt>
                <c:pt idx="131">
                  <c:v>1310</c:v>
                </c:pt>
                <c:pt idx="132">
                  <c:v>1320</c:v>
                </c:pt>
                <c:pt idx="133">
                  <c:v>1330</c:v>
                </c:pt>
                <c:pt idx="134">
                  <c:v>1340</c:v>
                </c:pt>
                <c:pt idx="135">
                  <c:v>1350</c:v>
                </c:pt>
                <c:pt idx="136">
                  <c:v>1360</c:v>
                </c:pt>
                <c:pt idx="137">
                  <c:v>1370</c:v>
                </c:pt>
                <c:pt idx="138">
                  <c:v>1380</c:v>
                </c:pt>
                <c:pt idx="139">
                  <c:v>1390</c:v>
                </c:pt>
                <c:pt idx="140">
                  <c:v>1400</c:v>
                </c:pt>
                <c:pt idx="141">
                  <c:v>1410</c:v>
                </c:pt>
                <c:pt idx="142">
                  <c:v>1420</c:v>
                </c:pt>
                <c:pt idx="143">
                  <c:v>1430</c:v>
                </c:pt>
                <c:pt idx="144">
                  <c:v>1440</c:v>
                </c:pt>
                <c:pt idx="145">
                  <c:v>1450</c:v>
                </c:pt>
                <c:pt idx="146">
                  <c:v>1460</c:v>
                </c:pt>
                <c:pt idx="147">
                  <c:v>1470</c:v>
                </c:pt>
                <c:pt idx="148">
                  <c:v>1480</c:v>
                </c:pt>
                <c:pt idx="149">
                  <c:v>1490</c:v>
                </c:pt>
                <c:pt idx="150">
                  <c:v>1500</c:v>
                </c:pt>
                <c:pt idx="151">
                  <c:v>1510</c:v>
                </c:pt>
                <c:pt idx="152">
                  <c:v>1520</c:v>
                </c:pt>
                <c:pt idx="153">
                  <c:v>1530</c:v>
                </c:pt>
                <c:pt idx="154">
                  <c:v>1540</c:v>
                </c:pt>
                <c:pt idx="155">
                  <c:v>1550</c:v>
                </c:pt>
                <c:pt idx="156">
                  <c:v>1560</c:v>
                </c:pt>
                <c:pt idx="157">
                  <c:v>1570</c:v>
                </c:pt>
                <c:pt idx="158">
                  <c:v>1580</c:v>
                </c:pt>
                <c:pt idx="159">
                  <c:v>1590</c:v>
                </c:pt>
                <c:pt idx="160">
                  <c:v>1600</c:v>
                </c:pt>
                <c:pt idx="161">
                  <c:v>1610</c:v>
                </c:pt>
                <c:pt idx="162">
                  <c:v>1620</c:v>
                </c:pt>
                <c:pt idx="163">
                  <c:v>1630</c:v>
                </c:pt>
                <c:pt idx="164">
                  <c:v>1640</c:v>
                </c:pt>
                <c:pt idx="165">
                  <c:v>1650</c:v>
                </c:pt>
                <c:pt idx="166">
                  <c:v>1660</c:v>
                </c:pt>
                <c:pt idx="167">
                  <c:v>1670</c:v>
                </c:pt>
                <c:pt idx="168">
                  <c:v>1680</c:v>
                </c:pt>
                <c:pt idx="169">
                  <c:v>1690</c:v>
                </c:pt>
                <c:pt idx="170">
                  <c:v>1700</c:v>
                </c:pt>
                <c:pt idx="171">
                  <c:v>1710</c:v>
                </c:pt>
                <c:pt idx="172">
                  <c:v>1720</c:v>
                </c:pt>
                <c:pt idx="173">
                  <c:v>1730</c:v>
                </c:pt>
                <c:pt idx="174">
                  <c:v>1740</c:v>
                </c:pt>
                <c:pt idx="175">
                  <c:v>1750</c:v>
                </c:pt>
                <c:pt idx="176">
                  <c:v>1760</c:v>
                </c:pt>
                <c:pt idx="177">
                  <c:v>1770</c:v>
                </c:pt>
                <c:pt idx="178">
                  <c:v>1780</c:v>
                </c:pt>
                <c:pt idx="179">
                  <c:v>1790</c:v>
                </c:pt>
                <c:pt idx="180">
                  <c:v>1800</c:v>
                </c:pt>
                <c:pt idx="181">
                  <c:v>1810</c:v>
                </c:pt>
                <c:pt idx="182">
                  <c:v>1820</c:v>
                </c:pt>
                <c:pt idx="183">
                  <c:v>1830</c:v>
                </c:pt>
                <c:pt idx="184">
                  <c:v>1840</c:v>
                </c:pt>
                <c:pt idx="185">
                  <c:v>1850</c:v>
                </c:pt>
                <c:pt idx="186">
                  <c:v>1860</c:v>
                </c:pt>
                <c:pt idx="187">
                  <c:v>1870</c:v>
                </c:pt>
                <c:pt idx="188">
                  <c:v>1880</c:v>
                </c:pt>
                <c:pt idx="189">
                  <c:v>1890</c:v>
                </c:pt>
                <c:pt idx="190">
                  <c:v>1900</c:v>
                </c:pt>
                <c:pt idx="191">
                  <c:v>1910</c:v>
                </c:pt>
                <c:pt idx="192">
                  <c:v>1920</c:v>
                </c:pt>
                <c:pt idx="193">
                  <c:v>1930</c:v>
                </c:pt>
                <c:pt idx="194">
                  <c:v>1940</c:v>
                </c:pt>
                <c:pt idx="195">
                  <c:v>1950</c:v>
                </c:pt>
                <c:pt idx="196">
                  <c:v>1960</c:v>
                </c:pt>
                <c:pt idx="197">
                  <c:v>1970</c:v>
                </c:pt>
                <c:pt idx="198">
                  <c:v>1980</c:v>
                </c:pt>
                <c:pt idx="199">
                  <c:v>1990</c:v>
                </c:pt>
                <c:pt idx="200">
                  <c:v>2000</c:v>
                </c:pt>
                <c:pt idx="201">
                  <c:v>2010</c:v>
                </c:pt>
                <c:pt idx="202">
                  <c:v>2020</c:v>
                </c:pt>
                <c:pt idx="203">
                  <c:v>2030</c:v>
                </c:pt>
                <c:pt idx="204">
                  <c:v>2040</c:v>
                </c:pt>
                <c:pt idx="205">
                  <c:v>2050</c:v>
                </c:pt>
                <c:pt idx="206">
                  <c:v>2060</c:v>
                </c:pt>
                <c:pt idx="207">
                  <c:v>2070</c:v>
                </c:pt>
                <c:pt idx="208">
                  <c:v>2080</c:v>
                </c:pt>
                <c:pt idx="209">
                  <c:v>2090</c:v>
                </c:pt>
                <c:pt idx="210">
                  <c:v>2100</c:v>
                </c:pt>
                <c:pt idx="211">
                  <c:v>2110</c:v>
                </c:pt>
                <c:pt idx="212">
                  <c:v>2120</c:v>
                </c:pt>
                <c:pt idx="213">
                  <c:v>2130</c:v>
                </c:pt>
                <c:pt idx="214">
                  <c:v>2140</c:v>
                </c:pt>
                <c:pt idx="215">
                  <c:v>2150</c:v>
                </c:pt>
                <c:pt idx="216">
                  <c:v>2160</c:v>
                </c:pt>
                <c:pt idx="217">
                  <c:v>2170</c:v>
                </c:pt>
                <c:pt idx="218">
                  <c:v>2180</c:v>
                </c:pt>
                <c:pt idx="219">
                  <c:v>2190</c:v>
                </c:pt>
                <c:pt idx="220">
                  <c:v>2200</c:v>
                </c:pt>
                <c:pt idx="221">
                  <c:v>2210</c:v>
                </c:pt>
                <c:pt idx="222">
                  <c:v>2220</c:v>
                </c:pt>
                <c:pt idx="223">
                  <c:v>2230</c:v>
                </c:pt>
                <c:pt idx="224">
                  <c:v>2240</c:v>
                </c:pt>
                <c:pt idx="225">
                  <c:v>2250</c:v>
                </c:pt>
                <c:pt idx="226">
                  <c:v>2260</c:v>
                </c:pt>
                <c:pt idx="227">
                  <c:v>2270</c:v>
                </c:pt>
                <c:pt idx="228">
                  <c:v>2280</c:v>
                </c:pt>
                <c:pt idx="229">
                  <c:v>2290</c:v>
                </c:pt>
                <c:pt idx="230">
                  <c:v>2300</c:v>
                </c:pt>
                <c:pt idx="231">
                  <c:v>2310</c:v>
                </c:pt>
                <c:pt idx="232">
                  <c:v>2320</c:v>
                </c:pt>
                <c:pt idx="233">
                  <c:v>2330</c:v>
                </c:pt>
                <c:pt idx="234">
                  <c:v>2340</c:v>
                </c:pt>
                <c:pt idx="235">
                  <c:v>2350</c:v>
                </c:pt>
                <c:pt idx="236">
                  <c:v>2360</c:v>
                </c:pt>
                <c:pt idx="237">
                  <c:v>2370</c:v>
                </c:pt>
                <c:pt idx="238">
                  <c:v>2380</c:v>
                </c:pt>
                <c:pt idx="239">
                  <c:v>2390</c:v>
                </c:pt>
                <c:pt idx="240">
                  <c:v>2400</c:v>
                </c:pt>
                <c:pt idx="241">
                  <c:v>2410</c:v>
                </c:pt>
                <c:pt idx="242">
                  <c:v>2420</c:v>
                </c:pt>
                <c:pt idx="243">
                  <c:v>2430</c:v>
                </c:pt>
                <c:pt idx="244">
                  <c:v>2440</c:v>
                </c:pt>
                <c:pt idx="245">
                  <c:v>2450</c:v>
                </c:pt>
                <c:pt idx="246">
                  <c:v>2460</c:v>
                </c:pt>
                <c:pt idx="247">
                  <c:v>2470</c:v>
                </c:pt>
                <c:pt idx="248">
                  <c:v>2480</c:v>
                </c:pt>
                <c:pt idx="249">
                  <c:v>2490</c:v>
                </c:pt>
                <c:pt idx="250">
                  <c:v>2500</c:v>
                </c:pt>
                <c:pt idx="251">
                  <c:v>2510</c:v>
                </c:pt>
                <c:pt idx="252">
                  <c:v>2520</c:v>
                </c:pt>
                <c:pt idx="253">
                  <c:v>2530</c:v>
                </c:pt>
                <c:pt idx="254">
                  <c:v>2540</c:v>
                </c:pt>
                <c:pt idx="255">
                  <c:v>2550</c:v>
                </c:pt>
                <c:pt idx="256">
                  <c:v>2560</c:v>
                </c:pt>
                <c:pt idx="257">
                  <c:v>2570</c:v>
                </c:pt>
                <c:pt idx="258">
                  <c:v>2580</c:v>
                </c:pt>
                <c:pt idx="259">
                  <c:v>2590</c:v>
                </c:pt>
                <c:pt idx="260">
                  <c:v>2600</c:v>
                </c:pt>
                <c:pt idx="261">
                  <c:v>2610</c:v>
                </c:pt>
                <c:pt idx="262">
                  <c:v>2620</c:v>
                </c:pt>
                <c:pt idx="263">
                  <c:v>2630</c:v>
                </c:pt>
                <c:pt idx="264">
                  <c:v>2640</c:v>
                </c:pt>
                <c:pt idx="265">
                  <c:v>2650</c:v>
                </c:pt>
                <c:pt idx="266">
                  <c:v>2660</c:v>
                </c:pt>
                <c:pt idx="267">
                  <c:v>2670</c:v>
                </c:pt>
                <c:pt idx="268">
                  <c:v>2680</c:v>
                </c:pt>
                <c:pt idx="269">
                  <c:v>2690</c:v>
                </c:pt>
                <c:pt idx="270">
                  <c:v>2700</c:v>
                </c:pt>
                <c:pt idx="271">
                  <c:v>2710</c:v>
                </c:pt>
                <c:pt idx="272">
                  <c:v>2720</c:v>
                </c:pt>
                <c:pt idx="273">
                  <c:v>2730</c:v>
                </c:pt>
                <c:pt idx="274">
                  <c:v>2740</c:v>
                </c:pt>
                <c:pt idx="275">
                  <c:v>2750</c:v>
                </c:pt>
                <c:pt idx="276">
                  <c:v>2760</c:v>
                </c:pt>
                <c:pt idx="277">
                  <c:v>2770</c:v>
                </c:pt>
                <c:pt idx="278">
                  <c:v>2780</c:v>
                </c:pt>
                <c:pt idx="279">
                  <c:v>2790</c:v>
                </c:pt>
                <c:pt idx="280">
                  <c:v>2800</c:v>
                </c:pt>
                <c:pt idx="281">
                  <c:v>2810</c:v>
                </c:pt>
                <c:pt idx="282">
                  <c:v>2820</c:v>
                </c:pt>
                <c:pt idx="283">
                  <c:v>2830</c:v>
                </c:pt>
                <c:pt idx="284">
                  <c:v>2840</c:v>
                </c:pt>
                <c:pt idx="285">
                  <c:v>2850</c:v>
                </c:pt>
                <c:pt idx="286">
                  <c:v>2860</c:v>
                </c:pt>
                <c:pt idx="287">
                  <c:v>2870</c:v>
                </c:pt>
                <c:pt idx="288">
                  <c:v>2880</c:v>
                </c:pt>
                <c:pt idx="289">
                  <c:v>2890</c:v>
                </c:pt>
                <c:pt idx="290">
                  <c:v>2900</c:v>
                </c:pt>
                <c:pt idx="291">
                  <c:v>2910</c:v>
                </c:pt>
                <c:pt idx="292">
                  <c:v>2920</c:v>
                </c:pt>
                <c:pt idx="293">
                  <c:v>2930</c:v>
                </c:pt>
                <c:pt idx="294">
                  <c:v>2940</c:v>
                </c:pt>
                <c:pt idx="295">
                  <c:v>2950</c:v>
                </c:pt>
                <c:pt idx="296">
                  <c:v>2960</c:v>
                </c:pt>
                <c:pt idx="297">
                  <c:v>2970</c:v>
                </c:pt>
                <c:pt idx="298">
                  <c:v>2980</c:v>
                </c:pt>
                <c:pt idx="299">
                  <c:v>2990</c:v>
                </c:pt>
                <c:pt idx="300">
                  <c:v>3000</c:v>
                </c:pt>
                <c:pt idx="301">
                  <c:v>3010</c:v>
                </c:pt>
                <c:pt idx="302">
                  <c:v>3020</c:v>
                </c:pt>
                <c:pt idx="303">
                  <c:v>3030</c:v>
                </c:pt>
                <c:pt idx="304">
                  <c:v>3040</c:v>
                </c:pt>
                <c:pt idx="305">
                  <c:v>3050</c:v>
                </c:pt>
                <c:pt idx="306">
                  <c:v>3060</c:v>
                </c:pt>
                <c:pt idx="307">
                  <c:v>3070</c:v>
                </c:pt>
                <c:pt idx="308">
                  <c:v>3080</c:v>
                </c:pt>
                <c:pt idx="309">
                  <c:v>3090</c:v>
                </c:pt>
                <c:pt idx="310">
                  <c:v>3100</c:v>
                </c:pt>
                <c:pt idx="311">
                  <c:v>3110</c:v>
                </c:pt>
                <c:pt idx="312">
                  <c:v>3120</c:v>
                </c:pt>
                <c:pt idx="313">
                  <c:v>3130</c:v>
                </c:pt>
                <c:pt idx="314">
                  <c:v>3140</c:v>
                </c:pt>
                <c:pt idx="315">
                  <c:v>3150</c:v>
                </c:pt>
                <c:pt idx="316">
                  <c:v>3160</c:v>
                </c:pt>
                <c:pt idx="317">
                  <c:v>3170</c:v>
                </c:pt>
                <c:pt idx="318">
                  <c:v>3180</c:v>
                </c:pt>
                <c:pt idx="319">
                  <c:v>3190</c:v>
                </c:pt>
                <c:pt idx="320">
                  <c:v>3200</c:v>
                </c:pt>
                <c:pt idx="321">
                  <c:v>3210</c:v>
                </c:pt>
                <c:pt idx="322">
                  <c:v>3220</c:v>
                </c:pt>
                <c:pt idx="323">
                  <c:v>3230</c:v>
                </c:pt>
                <c:pt idx="324">
                  <c:v>3240</c:v>
                </c:pt>
                <c:pt idx="325">
                  <c:v>3250</c:v>
                </c:pt>
                <c:pt idx="326">
                  <c:v>3260</c:v>
                </c:pt>
                <c:pt idx="327">
                  <c:v>3270</c:v>
                </c:pt>
                <c:pt idx="328">
                  <c:v>3280</c:v>
                </c:pt>
                <c:pt idx="329">
                  <c:v>3290</c:v>
                </c:pt>
                <c:pt idx="330">
                  <c:v>3300</c:v>
                </c:pt>
                <c:pt idx="331">
                  <c:v>3310</c:v>
                </c:pt>
                <c:pt idx="332">
                  <c:v>3320</c:v>
                </c:pt>
                <c:pt idx="333">
                  <c:v>3330</c:v>
                </c:pt>
                <c:pt idx="334">
                  <c:v>3340</c:v>
                </c:pt>
                <c:pt idx="335">
                  <c:v>3350</c:v>
                </c:pt>
                <c:pt idx="336">
                  <c:v>3360</c:v>
                </c:pt>
                <c:pt idx="337">
                  <c:v>3370</c:v>
                </c:pt>
                <c:pt idx="338">
                  <c:v>3380</c:v>
                </c:pt>
                <c:pt idx="339">
                  <c:v>3390</c:v>
                </c:pt>
                <c:pt idx="340">
                  <c:v>3400</c:v>
                </c:pt>
                <c:pt idx="341">
                  <c:v>3410</c:v>
                </c:pt>
                <c:pt idx="342">
                  <c:v>3420</c:v>
                </c:pt>
                <c:pt idx="343">
                  <c:v>3430</c:v>
                </c:pt>
                <c:pt idx="344">
                  <c:v>3440</c:v>
                </c:pt>
                <c:pt idx="345">
                  <c:v>3450</c:v>
                </c:pt>
                <c:pt idx="346">
                  <c:v>3460</c:v>
                </c:pt>
                <c:pt idx="347">
                  <c:v>3470</c:v>
                </c:pt>
                <c:pt idx="348">
                  <c:v>3480</c:v>
                </c:pt>
                <c:pt idx="349">
                  <c:v>3490</c:v>
                </c:pt>
                <c:pt idx="350">
                  <c:v>3500</c:v>
                </c:pt>
                <c:pt idx="351">
                  <c:v>3510</c:v>
                </c:pt>
                <c:pt idx="352">
                  <c:v>3520</c:v>
                </c:pt>
                <c:pt idx="353">
                  <c:v>3530</c:v>
                </c:pt>
                <c:pt idx="354">
                  <c:v>3540</c:v>
                </c:pt>
                <c:pt idx="355">
                  <c:v>3550</c:v>
                </c:pt>
                <c:pt idx="356">
                  <c:v>3560</c:v>
                </c:pt>
                <c:pt idx="357">
                  <c:v>3570</c:v>
                </c:pt>
                <c:pt idx="358">
                  <c:v>3580</c:v>
                </c:pt>
                <c:pt idx="359">
                  <c:v>3590</c:v>
                </c:pt>
                <c:pt idx="360">
                  <c:v>3600</c:v>
                </c:pt>
                <c:pt idx="361">
                  <c:v>3610</c:v>
                </c:pt>
                <c:pt idx="362">
                  <c:v>3620</c:v>
                </c:pt>
                <c:pt idx="363">
                  <c:v>3630</c:v>
                </c:pt>
                <c:pt idx="364">
                  <c:v>3640</c:v>
                </c:pt>
                <c:pt idx="365">
                  <c:v>3650</c:v>
                </c:pt>
                <c:pt idx="366">
                  <c:v>3660</c:v>
                </c:pt>
                <c:pt idx="367">
                  <c:v>3670</c:v>
                </c:pt>
                <c:pt idx="368">
                  <c:v>3680</c:v>
                </c:pt>
                <c:pt idx="369">
                  <c:v>3690</c:v>
                </c:pt>
                <c:pt idx="370">
                  <c:v>3700</c:v>
                </c:pt>
                <c:pt idx="371">
                  <c:v>3710</c:v>
                </c:pt>
                <c:pt idx="372">
                  <c:v>3720</c:v>
                </c:pt>
                <c:pt idx="373">
                  <c:v>3730</c:v>
                </c:pt>
                <c:pt idx="374">
                  <c:v>3740</c:v>
                </c:pt>
                <c:pt idx="375">
                  <c:v>3750</c:v>
                </c:pt>
                <c:pt idx="376">
                  <c:v>3760</c:v>
                </c:pt>
                <c:pt idx="377">
                  <c:v>3770</c:v>
                </c:pt>
                <c:pt idx="378">
                  <c:v>3780</c:v>
                </c:pt>
                <c:pt idx="379">
                  <c:v>3790</c:v>
                </c:pt>
                <c:pt idx="380">
                  <c:v>3800</c:v>
                </c:pt>
                <c:pt idx="381">
                  <c:v>3810</c:v>
                </c:pt>
                <c:pt idx="382">
                  <c:v>3820</c:v>
                </c:pt>
                <c:pt idx="383">
                  <c:v>3830</c:v>
                </c:pt>
                <c:pt idx="384">
                  <c:v>3840</c:v>
                </c:pt>
                <c:pt idx="385">
                  <c:v>3850</c:v>
                </c:pt>
                <c:pt idx="386">
                  <c:v>3860</c:v>
                </c:pt>
                <c:pt idx="387">
                  <c:v>3870</c:v>
                </c:pt>
                <c:pt idx="388">
                  <c:v>3880</c:v>
                </c:pt>
                <c:pt idx="389">
                  <c:v>3890</c:v>
                </c:pt>
                <c:pt idx="390">
                  <c:v>3900</c:v>
                </c:pt>
                <c:pt idx="391">
                  <c:v>3910</c:v>
                </c:pt>
                <c:pt idx="392">
                  <c:v>3920</c:v>
                </c:pt>
                <c:pt idx="393">
                  <c:v>3930</c:v>
                </c:pt>
                <c:pt idx="394">
                  <c:v>3940</c:v>
                </c:pt>
                <c:pt idx="395">
                  <c:v>3950</c:v>
                </c:pt>
                <c:pt idx="396">
                  <c:v>3960</c:v>
                </c:pt>
                <c:pt idx="397">
                  <c:v>3970</c:v>
                </c:pt>
                <c:pt idx="398">
                  <c:v>3980</c:v>
                </c:pt>
                <c:pt idx="399">
                  <c:v>3990</c:v>
                </c:pt>
                <c:pt idx="400">
                  <c:v>4000</c:v>
                </c:pt>
                <c:pt idx="401">
                  <c:v>4010</c:v>
                </c:pt>
                <c:pt idx="402">
                  <c:v>4020</c:v>
                </c:pt>
                <c:pt idx="403">
                  <c:v>4030</c:v>
                </c:pt>
                <c:pt idx="404">
                  <c:v>4040</c:v>
                </c:pt>
                <c:pt idx="405">
                  <c:v>4050</c:v>
                </c:pt>
                <c:pt idx="406">
                  <c:v>4060</c:v>
                </c:pt>
                <c:pt idx="407">
                  <c:v>4070</c:v>
                </c:pt>
                <c:pt idx="408">
                  <c:v>4080</c:v>
                </c:pt>
                <c:pt idx="409">
                  <c:v>4090</c:v>
                </c:pt>
                <c:pt idx="410">
                  <c:v>4100</c:v>
                </c:pt>
                <c:pt idx="411">
                  <c:v>4110</c:v>
                </c:pt>
                <c:pt idx="412">
                  <c:v>4120</c:v>
                </c:pt>
                <c:pt idx="413">
                  <c:v>4130</c:v>
                </c:pt>
                <c:pt idx="414">
                  <c:v>4140</c:v>
                </c:pt>
                <c:pt idx="415">
                  <c:v>4150</c:v>
                </c:pt>
                <c:pt idx="416">
                  <c:v>4160</c:v>
                </c:pt>
                <c:pt idx="417">
                  <c:v>4170</c:v>
                </c:pt>
                <c:pt idx="418">
                  <c:v>4180</c:v>
                </c:pt>
                <c:pt idx="419">
                  <c:v>4190</c:v>
                </c:pt>
                <c:pt idx="420">
                  <c:v>4200</c:v>
                </c:pt>
                <c:pt idx="421">
                  <c:v>4210</c:v>
                </c:pt>
                <c:pt idx="422">
                  <c:v>4220</c:v>
                </c:pt>
                <c:pt idx="423">
                  <c:v>4230</c:v>
                </c:pt>
                <c:pt idx="424">
                  <c:v>4240</c:v>
                </c:pt>
                <c:pt idx="425">
                  <c:v>4250</c:v>
                </c:pt>
                <c:pt idx="426">
                  <c:v>4260</c:v>
                </c:pt>
                <c:pt idx="427">
                  <c:v>4270</c:v>
                </c:pt>
                <c:pt idx="428">
                  <c:v>4280</c:v>
                </c:pt>
                <c:pt idx="429">
                  <c:v>4290</c:v>
                </c:pt>
                <c:pt idx="430">
                  <c:v>4300</c:v>
                </c:pt>
                <c:pt idx="431">
                  <c:v>4310</c:v>
                </c:pt>
                <c:pt idx="432">
                  <c:v>4320</c:v>
                </c:pt>
                <c:pt idx="433">
                  <c:v>4330</c:v>
                </c:pt>
                <c:pt idx="434">
                  <c:v>4340</c:v>
                </c:pt>
                <c:pt idx="435">
                  <c:v>4350</c:v>
                </c:pt>
                <c:pt idx="436">
                  <c:v>4360</c:v>
                </c:pt>
                <c:pt idx="437">
                  <c:v>4370</c:v>
                </c:pt>
                <c:pt idx="438">
                  <c:v>4380</c:v>
                </c:pt>
                <c:pt idx="439">
                  <c:v>4390</c:v>
                </c:pt>
                <c:pt idx="440">
                  <c:v>4400</c:v>
                </c:pt>
                <c:pt idx="441">
                  <c:v>4410</c:v>
                </c:pt>
                <c:pt idx="442">
                  <c:v>4420</c:v>
                </c:pt>
                <c:pt idx="443">
                  <c:v>4430</c:v>
                </c:pt>
                <c:pt idx="444">
                  <c:v>4440</c:v>
                </c:pt>
                <c:pt idx="445">
                  <c:v>4450</c:v>
                </c:pt>
                <c:pt idx="446">
                  <c:v>4460</c:v>
                </c:pt>
                <c:pt idx="447">
                  <c:v>4470</c:v>
                </c:pt>
                <c:pt idx="448">
                  <c:v>4480</c:v>
                </c:pt>
                <c:pt idx="449">
                  <c:v>4490</c:v>
                </c:pt>
                <c:pt idx="450">
                  <c:v>4500</c:v>
                </c:pt>
                <c:pt idx="451">
                  <c:v>4510</c:v>
                </c:pt>
                <c:pt idx="452">
                  <c:v>4520</c:v>
                </c:pt>
                <c:pt idx="453">
                  <c:v>4530</c:v>
                </c:pt>
                <c:pt idx="454">
                  <c:v>4540</c:v>
                </c:pt>
                <c:pt idx="455">
                  <c:v>4550</c:v>
                </c:pt>
                <c:pt idx="456">
                  <c:v>4560</c:v>
                </c:pt>
                <c:pt idx="457">
                  <c:v>4570</c:v>
                </c:pt>
                <c:pt idx="458">
                  <c:v>4580</c:v>
                </c:pt>
                <c:pt idx="459">
                  <c:v>4590</c:v>
                </c:pt>
                <c:pt idx="460">
                  <c:v>4600</c:v>
                </c:pt>
                <c:pt idx="461">
                  <c:v>4610</c:v>
                </c:pt>
                <c:pt idx="462">
                  <c:v>4620</c:v>
                </c:pt>
                <c:pt idx="463">
                  <c:v>4630</c:v>
                </c:pt>
                <c:pt idx="464">
                  <c:v>4640</c:v>
                </c:pt>
                <c:pt idx="465">
                  <c:v>4650</c:v>
                </c:pt>
                <c:pt idx="466">
                  <c:v>4660</c:v>
                </c:pt>
                <c:pt idx="467">
                  <c:v>4670</c:v>
                </c:pt>
                <c:pt idx="468">
                  <c:v>4680</c:v>
                </c:pt>
                <c:pt idx="469">
                  <c:v>4690</c:v>
                </c:pt>
                <c:pt idx="470">
                  <c:v>4700</c:v>
                </c:pt>
                <c:pt idx="471">
                  <c:v>4710</c:v>
                </c:pt>
                <c:pt idx="472">
                  <c:v>4720</c:v>
                </c:pt>
                <c:pt idx="473">
                  <c:v>4730</c:v>
                </c:pt>
                <c:pt idx="474">
                  <c:v>4740</c:v>
                </c:pt>
                <c:pt idx="475">
                  <c:v>4750</c:v>
                </c:pt>
                <c:pt idx="476">
                  <c:v>4760</c:v>
                </c:pt>
                <c:pt idx="477">
                  <c:v>4770</c:v>
                </c:pt>
                <c:pt idx="478">
                  <c:v>4780</c:v>
                </c:pt>
                <c:pt idx="479">
                  <c:v>4790</c:v>
                </c:pt>
                <c:pt idx="480">
                  <c:v>4800</c:v>
                </c:pt>
                <c:pt idx="481">
                  <c:v>4810</c:v>
                </c:pt>
                <c:pt idx="482">
                  <c:v>4820</c:v>
                </c:pt>
                <c:pt idx="483">
                  <c:v>4830</c:v>
                </c:pt>
                <c:pt idx="484">
                  <c:v>4840</c:v>
                </c:pt>
                <c:pt idx="485">
                  <c:v>4850</c:v>
                </c:pt>
                <c:pt idx="486">
                  <c:v>4860</c:v>
                </c:pt>
                <c:pt idx="487">
                  <c:v>4870</c:v>
                </c:pt>
                <c:pt idx="488">
                  <c:v>4880</c:v>
                </c:pt>
                <c:pt idx="489">
                  <c:v>4890</c:v>
                </c:pt>
                <c:pt idx="490">
                  <c:v>4900</c:v>
                </c:pt>
                <c:pt idx="491">
                  <c:v>4910</c:v>
                </c:pt>
                <c:pt idx="492">
                  <c:v>4920</c:v>
                </c:pt>
                <c:pt idx="493">
                  <c:v>4930</c:v>
                </c:pt>
                <c:pt idx="494">
                  <c:v>4940</c:v>
                </c:pt>
                <c:pt idx="495">
                  <c:v>4950</c:v>
                </c:pt>
                <c:pt idx="496">
                  <c:v>4960</c:v>
                </c:pt>
                <c:pt idx="497">
                  <c:v>4970</c:v>
                </c:pt>
                <c:pt idx="498">
                  <c:v>4980</c:v>
                </c:pt>
                <c:pt idx="499">
                  <c:v>4990</c:v>
                </c:pt>
                <c:pt idx="500">
                  <c:v>5000</c:v>
                </c:pt>
                <c:pt idx="501">
                  <c:v>5010</c:v>
                </c:pt>
                <c:pt idx="502">
                  <c:v>5020</c:v>
                </c:pt>
                <c:pt idx="503">
                  <c:v>5030</c:v>
                </c:pt>
                <c:pt idx="504">
                  <c:v>5040</c:v>
                </c:pt>
                <c:pt idx="505">
                  <c:v>5050</c:v>
                </c:pt>
                <c:pt idx="506">
                  <c:v>5060</c:v>
                </c:pt>
                <c:pt idx="507">
                  <c:v>5070</c:v>
                </c:pt>
                <c:pt idx="508">
                  <c:v>5080</c:v>
                </c:pt>
                <c:pt idx="509">
                  <c:v>5090</c:v>
                </c:pt>
                <c:pt idx="510">
                  <c:v>5100</c:v>
                </c:pt>
                <c:pt idx="511">
                  <c:v>5110</c:v>
                </c:pt>
                <c:pt idx="512">
                  <c:v>5120</c:v>
                </c:pt>
                <c:pt idx="513">
                  <c:v>5130</c:v>
                </c:pt>
                <c:pt idx="514">
                  <c:v>5140</c:v>
                </c:pt>
                <c:pt idx="515">
                  <c:v>5150</c:v>
                </c:pt>
                <c:pt idx="516">
                  <c:v>5160</c:v>
                </c:pt>
                <c:pt idx="517">
                  <c:v>5170</c:v>
                </c:pt>
                <c:pt idx="518">
                  <c:v>5180</c:v>
                </c:pt>
                <c:pt idx="519">
                  <c:v>5190</c:v>
                </c:pt>
                <c:pt idx="520">
                  <c:v>5200</c:v>
                </c:pt>
                <c:pt idx="521">
                  <c:v>5210</c:v>
                </c:pt>
                <c:pt idx="522">
                  <c:v>5220</c:v>
                </c:pt>
                <c:pt idx="523">
                  <c:v>5230</c:v>
                </c:pt>
                <c:pt idx="524">
                  <c:v>5240</c:v>
                </c:pt>
                <c:pt idx="525">
                  <c:v>5250</c:v>
                </c:pt>
                <c:pt idx="526">
                  <c:v>5260</c:v>
                </c:pt>
                <c:pt idx="527">
                  <c:v>5270</c:v>
                </c:pt>
                <c:pt idx="528">
                  <c:v>5280</c:v>
                </c:pt>
                <c:pt idx="529">
                  <c:v>5290</c:v>
                </c:pt>
                <c:pt idx="530">
                  <c:v>5300</c:v>
                </c:pt>
                <c:pt idx="531">
                  <c:v>5310</c:v>
                </c:pt>
                <c:pt idx="532">
                  <c:v>5320</c:v>
                </c:pt>
                <c:pt idx="533">
                  <c:v>5330</c:v>
                </c:pt>
                <c:pt idx="534">
                  <c:v>5340</c:v>
                </c:pt>
                <c:pt idx="535">
                  <c:v>5350</c:v>
                </c:pt>
                <c:pt idx="536">
                  <c:v>5360</c:v>
                </c:pt>
                <c:pt idx="537">
                  <c:v>5370</c:v>
                </c:pt>
                <c:pt idx="538">
                  <c:v>5380</c:v>
                </c:pt>
                <c:pt idx="539">
                  <c:v>5390</c:v>
                </c:pt>
                <c:pt idx="540">
                  <c:v>5400</c:v>
                </c:pt>
                <c:pt idx="541">
                  <c:v>5410</c:v>
                </c:pt>
                <c:pt idx="542">
                  <c:v>5420</c:v>
                </c:pt>
                <c:pt idx="543">
                  <c:v>5430</c:v>
                </c:pt>
                <c:pt idx="544">
                  <c:v>5440</c:v>
                </c:pt>
                <c:pt idx="545">
                  <c:v>5450</c:v>
                </c:pt>
                <c:pt idx="546">
                  <c:v>5460</c:v>
                </c:pt>
                <c:pt idx="547">
                  <c:v>5470</c:v>
                </c:pt>
                <c:pt idx="548">
                  <c:v>5480</c:v>
                </c:pt>
                <c:pt idx="549">
                  <c:v>5490</c:v>
                </c:pt>
                <c:pt idx="550">
                  <c:v>5500</c:v>
                </c:pt>
                <c:pt idx="551">
                  <c:v>5510</c:v>
                </c:pt>
                <c:pt idx="552">
                  <c:v>5520</c:v>
                </c:pt>
                <c:pt idx="553">
                  <c:v>5530</c:v>
                </c:pt>
                <c:pt idx="554">
                  <c:v>5540</c:v>
                </c:pt>
                <c:pt idx="555">
                  <c:v>5550</c:v>
                </c:pt>
                <c:pt idx="556">
                  <c:v>5560</c:v>
                </c:pt>
                <c:pt idx="557">
                  <c:v>5570</c:v>
                </c:pt>
                <c:pt idx="558">
                  <c:v>5580</c:v>
                </c:pt>
                <c:pt idx="559">
                  <c:v>5590</c:v>
                </c:pt>
                <c:pt idx="560">
                  <c:v>5600</c:v>
                </c:pt>
                <c:pt idx="561">
                  <c:v>5610</c:v>
                </c:pt>
                <c:pt idx="562">
                  <c:v>5620</c:v>
                </c:pt>
                <c:pt idx="563">
                  <c:v>5630</c:v>
                </c:pt>
                <c:pt idx="564">
                  <c:v>5640</c:v>
                </c:pt>
                <c:pt idx="565">
                  <c:v>5650</c:v>
                </c:pt>
                <c:pt idx="566">
                  <c:v>5660</c:v>
                </c:pt>
                <c:pt idx="567">
                  <c:v>5670</c:v>
                </c:pt>
                <c:pt idx="568">
                  <c:v>5680</c:v>
                </c:pt>
                <c:pt idx="569">
                  <c:v>5690</c:v>
                </c:pt>
                <c:pt idx="570">
                  <c:v>5700</c:v>
                </c:pt>
                <c:pt idx="571">
                  <c:v>5710</c:v>
                </c:pt>
                <c:pt idx="572">
                  <c:v>5720</c:v>
                </c:pt>
                <c:pt idx="573">
                  <c:v>5730</c:v>
                </c:pt>
                <c:pt idx="574">
                  <c:v>5740</c:v>
                </c:pt>
                <c:pt idx="575">
                  <c:v>5750</c:v>
                </c:pt>
                <c:pt idx="576">
                  <c:v>5760</c:v>
                </c:pt>
                <c:pt idx="577">
                  <c:v>5770</c:v>
                </c:pt>
                <c:pt idx="578">
                  <c:v>5780</c:v>
                </c:pt>
                <c:pt idx="579">
                  <c:v>5790</c:v>
                </c:pt>
                <c:pt idx="580">
                  <c:v>5800</c:v>
                </c:pt>
                <c:pt idx="581">
                  <c:v>5810</c:v>
                </c:pt>
                <c:pt idx="582">
                  <c:v>5820</c:v>
                </c:pt>
                <c:pt idx="583">
                  <c:v>5830</c:v>
                </c:pt>
                <c:pt idx="584">
                  <c:v>5840</c:v>
                </c:pt>
                <c:pt idx="585">
                  <c:v>5850</c:v>
                </c:pt>
                <c:pt idx="586">
                  <c:v>5860</c:v>
                </c:pt>
                <c:pt idx="587">
                  <c:v>5870</c:v>
                </c:pt>
                <c:pt idx="588">
                  <c:v>5880</c:v>
                </c:pt>
                <c:pt idx="589">
                  <c:v>5890</c:v>
                </c:pt>
                <c:pt idx="590">
                  <c:v>5900</c:v>
                </c:pt>
                <c:pt idx="591">
                  <c:v>5910</c:v>
                </c:pt>
                <c:pt idx="592">
                  <c:v>5920</c:v>
                </c:pt>
                <c:pt idx="593">
                  <c:v>5930</c:v>
                </c:pt>
                <c:pt idx="594">
                  <c:v>5940</c:v>
                </c:pt>
                <c:pt idx="595">
                  <c:v>5950</c:v>
                </c:pt>
                <c:pt idx="596">
                  <c:v>5960</c:v>
                </c:pt>
                <c:pt idx="597">
                  <c:v>5970</c:v>
                </c:pt>
                <c:pt idx="598">
                  <c:v>5980</c:v>
                </c:pt>
                <c:pt idx="599">
                  <c:v>5990</c:v>
                </c:pt>
                <c:pt idx="600">
                  <c:v>6000</c:v>
                </c:pt>
                <c:pt idx="601">
                  <c:v>6010</c:v>
                </c:pt>
                <c:pt idx="602">
                  <c:v>6020</c:v>
                </c:pt>
                <c:pt idx="603">
                  <c:v>6030</c:v>
                </c:pt>
                <c:pt idx="604">
                  <c:v>6040</c:v>
                </c:pt>
                <c:pt idx="605">
                  <c:v>6050</c:v>
                </c:pt>
                <c:pt idx="606">
                  <c:v>6060</c:v>
                </c:pt>
                <c:pt idx="607">
                  <c:v>6070</c:v>
                </c:pt>
                <c:pt idx="608">
                  <c:v>6080</c:v>
                </c:pt>
                <c:pt idx="609">
                  <c:v>6090</c:v>
                </c:pt>
                <c:pt idx="610">
                  <c:v>6100</c:v>
                </c:pt>
                <c:pt idx="611">
                  <c:v>6110</c:v>
                </c:pt>
                <c:pt idx="612">
                  <c:v>6120</c:v>
                </c:pt>
                <c:pt idx="613">
                  <c:v>6130</c:v>
                </c:pt>
                <c:pt idx="614">
                  <c:v>6140</c:v>
                </c:pt>
                <c:pt idx="615">
                  <c:v>6150</c:v>
                </c:pt>
                <c:pt idx="616">
                  <c:v>6160</c:v>
                </c:pt>
                <c:pt idx="617">
                  <c:v>6170</c:v>
                </c:pt>
                <c:pt idx="618">
                  <c:v>6180</c:v>
                </c:pt>
                <c:pt idx="619">
                  <c:v>6190</c:v>
                </c:pt>
                <c:pt idx="620">
                  <c:v>6200</c:v>
                </c:pt>
                <c:pt idx="621">
                  <c:v>6210</c:v>
                </c:pt>
                <c:pt idx="622">
                  <c:v>6220</c:v>
                </c:pt>
                <c:pt idx="623">
                  <c:v>6230</c:v>
                </c:pt>
                <c:pt idx="624">
                  <c:v>6240</c:v>
                </c:pt>
                <c:pt idx="625">
                  <c:v>6250</c:v>
                </c:pt>
                <c:pt idx="626">
                  <c:v>6260</c:v>
                </c:pt>
                <c:pt idx="627">
                  <c:v>6270</c:v>
                </c:pt>
                <c:pt idx="628">
                  <c:v>6280</c:v>
                </c:pt>
                <c:pt idx="629">
                  <c:v>6290</c:v>
                </c:pt>
                <c:pt idx="630">
                  <c:v>6300</c:v>
                </c:pt>
                <c:pt idx="631">
                  <c:v>6310</c:v>
                </c:pt>
                <c:pt idx="632">
                  <c:v>6320</c:v>
                </c:pt>
                <c:pt idx="633">
                  <c:v>6330</c:v>
                </c:pt>
                <c:pt idx="634">
                  <c:v>6340</c:v>
                </c:pt>
                <c:pt idx="635">
                  <c:v>6350</c:v>
                </c:pt>
                <c:pt idx="636">
                  <c:v>6360</c:v>
                </c:pt>
                <c:pt idx="637">
                  <c:v>6370</c:v>
                </c:pt>
                <c:pt idx="638">
                  <c:v>6380</c:v>
                </c:pt>
                <c:pt idx="639">
                  <c:v>6390</c:v>
                </c:pt>
                <c:pt idx="640">
                  <c:v>6400</c:v>
                </c:pt>
                <c:pt idx="641">
                  <c:v>6410</c:v>
                </c:pt>
                <c:pt idx="642">
                  <c:v>6420</c:v>
                </c:pt>
                <c:pt idx="643">
                  <c:v>6430</c:v>
                </c:pt>
                <c:pt idx="644">
                  <c:v>6440</c:v>
                </c:pt>
                <c:pt idx="645">
                  <c:v>6450</c:v>
                </c:pt>
                <c:pt idx="646">
                  <c:v>6460</c:v>
                </c:pt>
                <c:pt idx="647">
                  <c:v>6470</c:v>
                </c:pt>
                <c:pt idx="648">
                  <c:v>6480</c:v>
                </c:pt>
                <c:pt idx="649">
                  <c:v>6490</c:v>
                </c:pt>
                <c:pt idx="650">
                  <c:v>6500</c:v>
                </c:pt>
                <c:pt idx="651">
                  <c:v>6510</c:v>
                </c:pt>
                <c:pt idx="652">
                  <c:v>6520</c:v>
                </c:pt>
                <c:pt idx="653">
                  <c:v>6530</c:v>
                </c:pt>
                <c:pt idx="654">
                  <c:v>6540</c:v>
                </c:pt>
                <c:pt idx="655">
                  <c:v>6550</c:v>
                </c:pt>
                <c:pt idx="656">
                  <c:v>6560</c:v>
                </c:pt>
                <c:pt idx="657">
                  <c:v>6570</c:v>
                </c:pt>
                <c:pt idx="658">
                  <c:v>6580</c:v>
                </c:pt>
                <c:pt idx="659">
                  <c:v>6590</c:v>
                </c:pt>
                <c:pt idx="660">
                  <c:v>6600</c:v>
                </c:pt>
                <c:pt idx="661">
                  <c:v>6610</c:v>
                </c:pt>
                <c:pt idx="662">
                  <c:v>6620</c:v>
                </c:pt>
                <c:pt idx="663">
                  <c:v>6630</c:v>
                </c:pt>
                <c:pt idx="664">
                  <c:v>6640</c:v>
                </c:pt>
                <c:pt idx="665">
                  <c:v>6650</c:v>
                </c:pt>
                <c:pt idx="666">
                  <c:v>6660</c:v>
                </c:pt>
                <c:pt idx="667">
                  <c:v>6670</c:v>
                </c:pt>
                <c:pt idx="668">
                  <c:v>6680</c:v>
                </c:pt>
                <c:pt idx="669">
                  <c:v>6690</c:v>
                </c:pt>
                <c:pt idx="670">
                  <c:v>6700</c:v>
                </c:pt>
                <c:pt idx="671">
                  <c:v>6710</c:v>
                </c:pt>
                <c:pt idx="672">
                  <c:v>6720</c:v>
                </c:pt>
                <c:pt idx="673">
                  <c:v>6730</c:v>
                </c:pt>
                <c:pt idx="674">
                  <c:v>6740</c:v>
                </c:pt>
                <c:pt idx="675">
                  <c:v>6750</c:v>
                </c:pt>
                <c:pt idx="676">
                  <c:v>6760</c:v>
                </c:pt>
                <c:pt idx="677">
                  <c:v>6770</c:v>
                </c:pt>
                <c:pt idx="678">
                  <c:v>6780</c:v>
                </c:pt>
                <c:pt idx="679">
                  <c:v>6790</c:v>
                </c:pt>
                <c:pt idx="680">
                  <c:v>6800</c:v>
                </c:pt>
                <c:pt idx="681">
                  <c:v>6810</c:v>
                </c:pt>
                <c:pt idx="682">
                  <c:v>6820</c:v>
                </c:pt>
                <c:pt idx="683">
                  <c:v>6830</c:v>
                </c:pt>
                <c:pt idx="684">
                  <c:v>6840</c:v>
                </c:pt>
                <c:pt idx="685">
                  <c:v>6850</c:v>
                </c:pt>
                <c:pt idx="686">
                  <c:v>6860</c:v>
                </c:pt>
                <c:pt idx="687">
                  <c:v>6870</c:v>
                </c:pt>
                <c:pt idx="688">
                  <c:v>6880</c:v>
                </c:pt>
                <c:pt idx="689">
                  <c:v>6890</c:v>
                </c:pt>
                <c:pt idx="690">
                  <c:v>6900</c:v>
                </c:pt>
                <c:pt idx="691">
                  <c:v>6910</c:v>
                </c:pt>
                <c:pt idx="692">
                  <c:v>6920</c:v>
                </c:pt>
                <c:pt idx="693">
                  <c:v>6930</c:v>
                </c:pt>
                <c:pt idx="694">
                  <c:v>6940</c:v>
                </c:pt>
                <c:pt idx="695">
                  <c:v>6950</c:v>
                </c:pt>
                <c:pt idx="696">
                  <c:v>6960</c:v>
                </c:pt>
                <c:pt idx="697">
                  <c:v>6970</c:v>
                </c:pt>
                <c:pt idx="698">
                  <c:v>6980</c:v>
                </c:pt>
                <c:pt idx="699">
                  <c:v>6990</c:v>
                </c:pt>
                <c:pt idx="700">
                  <c:v>7000</c:v>
                </c:pt>
                <c:pt idx="701">
                  <c:v>7010</c:v>
                </c:pt>
                <c:pt idx="702">
                  <c:v>7020</c:v>
                </c:pt>
                <c:pt idx="703">
                  <c:v>7030</c:v>
                </c:pt>
                <c:pt idx="704">
                  <c:v>7040</c:v>
                </c:pt>
                <c:pt idx="705">
                  <c:v>7050</c:v>
                </c:pt>
                <c:pt idx="706">
                  <c:v>7060</c:v>
                </c:pt>
                <c:pt idx="707">
                  <c:v>7070</c:v>
                </c:pt>
                <c:pt idx="708">
                  <c:v>7080</c:v>
                </c:pt>
                <c:pt idx="709">
                  <c:v>7090</c:v>
                </c:pt>
                <c:pt idx="710">
                  <c:v>7100</c:v>
                </c:pt>
                <c:pt idx="711">
                  <c:v>7110</c:v>
                </c:pt>
                <c:pt idx="712">
                  <c:v>7120</c:v>
                </c:pt>
                <c:pt idx="713">
                  <c:v>7130</c:v>
                </c:pt>
                <c:pt idx="714">
                  <c:v>7140</c:v>
                </c:pt>
                <c:pt idx="715">
                  <c:v>7150</c:v>
                </c:pt>
                <c:pt idx="716">
                  <c:v>7160</c:v>
                </c:pt>
                <c:pt idx="717">
                  <c:v>7170</c:v>
                </c:pt>
                <c:pt idx="718">
                  <c:v>7180</c:v>
                </c:pt>
                <c:pt idx="719">
                  <c:v>7190</c:v>
                </c:pt>
                <c:pt idx="720">
                  <c:v>7200</c:v>
                </c:pt>
                <c:pt idx="721">
                  <c:v>7210</c:v>
                </c:pt>
                <c:pt idx="722">
                  <c:v>7220</c:v>
                </c:pt>
                <c:pt idx="723">
                  <c:v>7230</c:v>
                </c:pt>
                <c:pt idx="724">
                  <c:v>7240</c:v>
                </c:pt>
                <c:pt idx="725">
                  <c:v>7250</c:v>
                </c:pt>
                <c:pt idx="726">
                  <c:v>7260</c:v>
                </c:pt>
                <c:pt idx="727">
                  <c:v>7270</c:v>
                </c:pt>
                <c:pt idx="728">
                  <c:v>7280</c:v>
                </c:pt>
                <c:pt idx="729">
                  <c:v>7290</c:v>
                </c:pt>
                <c:pt idx="730">
                  <c:v>7300</c:v>
                </c:pt>
                <c:pt idx="731">
                  <c:v>7310</c:v>
                </c:pt>
                <c:pt idx="732">
                  <c:v>7320</c:v>
                </c:pt>
                <c:pt idx="733">
                  <c:v>7330</c:v>
                </c:pt>
                <c:pt idx="734">
                  <c:v>7340</c:v>
                </c:pt>
                <c:pt idx="735">
                  <c:v>7350</c:v>
                </c:pt>
                <c:pt idx="736">
                  <c:v>7360</c:v>
                </c:pt>
                <c:pt idx="737">
                  <c:v>7370</c:v>
                </c:pt>
                <c:pt idx="738">
                  <c:v>7380</c:v>
                </c:pt>
                <c:pt idx="739">
                  <c:v>7390</c:v>
                </c:pt>
                <c:pt idx="740">
                  <c:v>7400</c:v>
                </c:pt>
                <c:pt idx="741">
                  <c:v>7410</c:v>
                </c:pt>
                <c:pt idx="742">
                  <c:v>7420</c:v>
                </c:pt>
                <c:pt idx="743">
                  <c:v>7430</c:v>
                </c:pt>
                <c:pt idx="744">
                  <c:v>7440</c:v>
                </c:pt>
                <c:pt idx="745">
                  <c:v>7450</c:v>
                </c:pt>
                <c:pt idx="746">
                  <c:v>7460</c:v>
                </c:pt>
                <c:pt idx="747">
                  <c:v>7470</c:v>
                </c:pt>
                <c:pt idx="748">
                  <c:v>7480</c:v>
                </c:pt>
                <c:pt idx="749">
                  <c:v>7490</c:v>
                </c:pt>
                <c:pt idx="750">
                  <c:v>7500</c:v>
                </c:pt>
                <c:pt idx="751">
                  <c:v>7510</c:v>
                </c:pt>
                <c:pt idx="752">
                  <c:v>7520</c:v>
                </c:pt>
                <c:pt idx="753">
                  <c:v>7530</c:v>
                </c:pt>
                <c:pt idx="754">
                  <c:v>7540</c:v>
                </c:pt>
                <c:pt idx="755">
                  <c:v>7550</c:v>
                </c:pt>
                <c:pt idx="756">
                  <c:v>7560</c:v>
                </c:pt>
                <c:pt idx="757">
                  <c:v>7570</c:v>
                </c:pt>
                <c:pt idx="758">
                  <c:v>7580</c:v>
                </c:pt>
                <c:pt idx="759">
                  <c:v>7590</c:v>
                </c:pt>
                <c:pt idx="760">
                  <c:v>7600</c:v>
                </c:pt>
                <c:pt idx="761">
                  <c:v>7610</c:v>
                </c:pt>
                <c:pt idx="762">
                  <c:v>7620</c:v>
                </c:pt>
                <c:pt idx="763">
                  <c:v>7630</c:v>
                </c:pt>
                <c:pt idx="764">
                  <c:v>7640</c:v>
                </c:pt>
                <c:pt idx="765">
                  <c:v>7650</c:v>
                </c:pt>
                <c:pt idx="766">
                  <c:v>7660</c:v>
                </c:pt>
                <c:pt idx="767">
                  <c:v>7670</c:v>
                </c:pt>
                <c:pt idx="768">
                  <c:v>7680</c:v>
                </c:pt>
                <c:pt idx="769">
                  <c:v>7690</c:v>
                </c:pt>
                <c:pt idx="770">
                  <c:v>7700</c:v>
                </c:pt>
                <c:pt idx="771">
                  <c:v>7710</c:v>
                </c:pt>
                <c:pt idx="772">
                  <c:v>7720</c:v>
                </c:pt>
                <c:pt idx="773">
                  <c:v>7730</c:v>
                </c:pt>
                <c:pt idx="774">
                  <c:v>7740</c:v>
                </c:pt>
                <c:pt idx="775">
                  <c:v>7750</c:v>
                </c:pt>
                <c:pt idx="776">
                  <c:v>7760</c:v>
                </c:pt>
                <c:pt idx="777">
                  <c:v>7770</c:v>
                </c:pt>
                <c:pt idx="778">
                  <c:v>7780</c:v>
                </c:pt>
                <c:pt idx="779">
                  <c:v>7790</c:v>
                </c:pt>
                <c:pt idx="780">
                  <c:v>7800</c:v>
                </c:pt>
                <c:pt idx="781">
                  <c:v>7810</c:v>
                </c:pt>
                <c:pt idx="782">
                  <c:v>7820</c:v>
                </c:pt>
                <c:pt idx="783">
                  <c:v>7830</c:v>
                </c:pt>
                <c:pt idx="784">
                  <c:v>7840</c:v>
                </c:pt>
                <c:pt idx="785">
                  <c:v>7850</c:v>
                </c:pt>
                <c:pt idx="786">
                  <c:v>7860</c:v>
                </c:pt>
                <c:pt idx="787">
                  <c:v>7870</c:v>
                </c:pt>
                <c:pt idx="788">
                  <c:v>7880</c:v>
                </c:pt>
                <c:pt idx="789">
                  <c:v>7890</c:v>
                </c:pt>
                <c:pt idx="790">
                  <c:v>7900</c:v>
                </c:pt>
                <c:pt idx="791">
                  <c:v>7910</c:v>
                </c:pt>
                <c:pt idx="792">
                  <c:v>7920</c:v>
                </c:pt>
                <c:pt idx="793">
                  <c:v>7930</c:v>
                </c:pt>
                <c:pt idx="794">
                  <c:v>7940</c:v>
                </c:pt>
                <c:pt idx="795">
                  <c:v>7950</c:v>
                </c:pt>
                <c:pt idx="796">
                  <c:v>7960</c:v>
                </c:pt>
                <c:pt idx="797">
                  <c:v>7970</c:v>
                </c:pt>
                <c:pt idx="798">
                  <c:v>7980</c:v>
                </c:pt>
                <c:pt idx="799">
                  <c:v>7990</c:v>
                </c:pt>
                <c:pt idx="800">
                  <c:v>8000</c:v>
                </c:pt>
                <c:pt idx="801">
                  <c:v>8010</c:v>
                </c:pt>
                <c:pt idx="802">
                  <c:v>8020</c:v>
                </c:pt>
                <c:pt idx="803">
                  <c:v>8030</c:v>
                </c:pt>
                <c:pt idx="804">
                  <c:v>8040</c:v>
                </c:pt>
                <c:pt idx="805">
                  <c:v>8050</c:v>
                </c:pt>
                <c:pt idx="806">
                  <c:v>8060</c:v>
                </c:pt>
                <c:pt idx="807">
                  <c:v>8070</c:v>
                </c:pt>
                <c:pt idx="808">
                  <c:v>8080</c:v>
                </c:pt>
                <c:pt idx="809">
                  <c:v>8090</c:v>
                </c:pt>
                <c:pt idx="810">
                  <c:v>8100</c:v>
                </c:pt>
                <c:pt idx="811">
                  <c:v>8110</c:v>
                </c:pt>
                <c:pt idx="812">
                  <c:v>8120</c:v>
                </c:pt>
                <c:pt idx="813">
                  <c:v>8130</c:v>
                </c:pt>
                <c:pt idx="814">
                  <c:v>8140</c:v>
                </c:pt>
                <c:pt idx="815">
                  <c:v>8150</c:v>
                </c:pt>
                <c:pt idx="816">
                  <c:v>8160</c:v>
                </c:pt>
                <c:pt idx="817">
                  <c:v>8170</c:v>
                </c:pt>
                <c:pt idx="818">
                  <c:v>8180</c:v>
                </c:pt>
                <c:pt idx="819">
                  <c:v>8190</c:v>
                </c:pt>
                <c:pt idx="820">
                  <c:v>8200</c:v>
                </c:pt>
                <c:pt idx="821">
                  <c:v>8210</c:v>
                </c:pt>
                <c:pt idx="822">
                  <c:v>8220</c:v>
                </c:pt>
                <c:pt idx="823">
                  <c:v>8230</c:v>
                </c:pt>
                <c:pt idx="824">
                  <c:v>8240</c:v>
                </c:pt>
                <c:pt idx="825">
                  <c:v>8250</c:v>
                </c:pt>
                <c:pt idx="826">
                  <c:v>8260</c:v>
                </c:pt>
                <c:pt idx="827">
                  <c:v>8270</c:v>
                </c:pt>
                <c:pt idx="828">
                  <c:v>8280</c:v>
                </c:pt>
                <c:pt idx="829">
                  <c:v>8290</c:v>
                </c:pt>
                <c:pt idx="830">
                  <c:v>8300</c:v>
                </c:pt>
                <c:pt idx="831">
                  <c:v>8310</c:v>
                </c:pt>
                <c:pt idx="832">
                  <c:v>8320</c:v>
                </c:pt>
                <c:pt idx="833">
                  <c:v>8330</c:v>
                </c:pt>
                <c:pt idx="834">
                  <c:v>8340</c:v>
                </c:pt>
                <c:pt idx="835">
                  <c:v>8350</c:v>
                </c:pt>
                <c:pt idx="836">
                  <c:v>8360</c:v>
                </c:pt>
                <c:pt idx="837">
                  <c:v>8370</c:v>
                </c:pt>
                <c:pt idx="838">
                  <c:v>8380</c:v>
                </c:pt>
                <c:pt idx="839">
                  <c:v>8390</c:v>
                </c:pt>
                <c:pt idx="840">
                  <c:v>8400</c:v>
                </c:pt>
                <c:pt idx="841">
                  <c:v>8410</c:v>
                </c:pt>
                <c:pt idx="842">
                  <c:v>8420</c:v>
                </c:pt>
                <c:pt idx="843">
                  <c:v>8430</c:v>
                </c:pt>
                <c:pt idx="844">
                  <c:v>8440</c:v>
                </c:pt>
                <c:pt idx="845">
                  <c:v>8450</c:v>
                </c:pt>
                <c:pt idx="846">
                  <c:v>8460</c:v>
                </c:pt>
                <c:pt idx="847">
                  <c:v>8470</c:v>
                </c:pt>
                <c:pt idx="848">
                  <c:v>8480</c:v>
                </c:pt>
                <c:pt idx="849">
                  <c:v>8490</c:v>
                </c:pt>
                <c:pt idx="850">
                  <c:v>8500</c:v>
                </c:pt>
                <c:pt idx="851">
                  <c:v>8510</c:v>
                </c:pt>
                <c:pt idx="852">
                  <c:v>8520</c:v>
                </c:pt>
                <c:pt idx="853">
                  <c:v>8530</c:v>
                </c:pt>
                <c:pt idx="854">
                  <c:v>8540</c:v>
                </c:pt>
                <c:pt idx="855">
                  <c:v>8550</c:v>
                </c:pt>
                <c:pt idx="856">
                  <c:v>8560</c:v>
                </c:pt>
                <c:pt idx="857">
                  <c:v>8570</c:v>
                </c:pt>
                <c:pt idx="858">
                  <c:v>8580</c:v>
                </c:pt>
                <c:pt idx="859">
                  <c:v>8590</c:v>
                </c:pt>
                <c:pt idx="860">
                  <c:v>8600</c:v>
                </c:pt>
                <c:pt idx="861">
                  <c:v>8610</c:v>
                </c:pt>
                <c:pt idx="862">
                  <c:v>8620</c:v>
                </c:pt>
                <c:pt idx="863">
                  <c:v>8630</c:v>
                </c:pt>
                <c:pt idx="864">
                  <c:v>8640</c:v>
                </c:pt>
                <c:pt idx="865">
                  <c:v>8650</c:v>
                </c:pt>
                <c:pt idx="866">
                  <c:v>8660</c:v>
                </c:pt>
                <c:pt idx="867">
                  <c:v>8670</c:v>
                </c:pt>
                <c:pt idx="868">
                  <c:v>8680</c:v>
                </c:pt>
                <c:pt idx="869">
                  <c:v>8690</c:v>
                </c:pt>
                <c:pt idx="870">
                  <c:v>8700</c:v>
                </c:pt>
                <c:pt idx="871">
                  <c:v>8710</c:v>
                </c:pt>
                <c:pt idx="872">
                  <c:v>8720</c:v>
                </c:pt>
                <c:pt idx="873">
                  <c:v>8730</c:v>
                </c:pt>
                <c:pt idx="874">
                  <c:v>8740</c:v>
                </c:pt>
                <c:pt idx="875">
                  <c:v>8750</c:v>
                </c:pt>
                <c:pt idx="876">
                  <c:v>8760</c:v>
                </c:pt>
                <c:pt idx="877">
                  <c:v>8770</c:v>
                </c:pt>
                <c:pt idx="878">
                  <c:v>8780</c:v>
                </c:pt>
                <c:pt idx="879">
                  <c:v>8790</c:v>
                </c:pt>
                <c:pt idx="880">
                  <c:v>8800</c:v>
                </c:pt>
                <c:pt idx="881">
                  <c:v>8810</c:v>
                </c:pt>
                <c:pt idx="882">
                  <c:v>8820</c:v>
                </c:pt>
                <c:pt idx="883">
                  <c:v>8830</c:v>
                </c:pt>
                <c:pt idx="884">
                  <c:v>8840</c:v>
                </c:pt>
                <c:pt idx="885">
                  <c:v>8850</c:v>
                </c:pt>
                <c:pt idx="886">
                  <c:v>8860</c:v>
                </c:pt>
                <c:pt idx="887">
                  <c:v>8870</c:v>
                </c:pt>
                <c:pt idx="888">
                  <c:v>8880</c:v>
                </c:pt>
                <c:pt idx="889">
                  <c:v>8890</c:v>
                </c:pt>
                <c:pt idx="890">
                  <c:v>8900</c:v>
                </c:pt>
                <c:pt idx="891">
                  <c:v>8910</c:v>
                </c:pt>
                <c:pt idx="892">
                  <c:v>8920</c:v>
                </c:pt>
                <c:pt idx="893">
                  <c:v>8930</c:v>
                </c:pt>
                <c:pt idx="894">
                  <c:v>8940</c:v>
                </c:pt>
                <c:pt idx="895">
                  <c:v>8950</c:v>
                </c:pt>
                <c:pt idx="896">
                  <c:v>8960</c:v>
                </c:pt>
                <c:pt idx="897">
                  <c:v>8970</c:v>
                </c:pt>
                <c:pt idx="898">
                  <c:v>8980</c:v>
                </c:pt>
                <c:pt idx="899">
                  <c:v>8990</c:v>
                </c:pt>
                <c:pt idx="900">
                  <c:v>9000</c:v>
                </c:pt>
                <c:pt idx="901">
                  <c:v>9010</c:v>
                </c:pt>
                <c:pt idx="902">
                  <c:v>9020</c:v>
                </c:pt>
                <c:pt idx="903">
                  <c:v>9030</c:v>
                </c:pt>
                <c:pt idx="904">
                  <c:v>9040</c:v>
                </c:pt>
                <c:pt idx="905">
                  <c:v>9050</c:v>
                </c:pt>
                <c:pt idx="906">
                  <c:v>9060</c:v>
                </c:pt>
                <c:pt idx="907">
                  <c:v>9070</c:v>
                </c:pt>
                <c:pt idx="908">
                  <c:v>9080</c:v>
                </c:pt>
                <c:pt idx="909">
                  <c:v>9090</c:v>
                </c:pt>
                <c:pt idx="910">
                  <c:v>9100</c:v>
                </c:pt>
                <c:pt idx="911">
                  <c:v>9110</c:v>
                </c:pt>
                <c:pt idx="912">
                  <c:v>9120</c:v>
                </c:pt>
                <c:pt idx="913">
                  <c:v>9130</c:v>
                </c:pt>
                <c:pt idx="914">
                  <c:v>9140</c:v>
                </c:pt>
                <c:pt idx="915">
                  <c:v>9150</c:v>
                </c:pt>
                <c:pt idx="916">
                  <c:v>9160</c:v>
                </c:pt>
                <c:pt idx="917">
                  <c:v>9170</c:v>
                </c:pt>
                <c:pt idx="918">
                  <c:v>9180</c:v>
                </c:pt>
                <c:pt idx="919">
                  <c:v>9190</c:v>
                </c:pt>
                <c:pt idx="920">
                  <c:v>9200</c:v>
                </c:pt>
                <c:pt idx="921">
                  <c:v>9210</c:v>
                </c:pt>
                <c:pt idx="922">
                  <c:v>9220</c:v>
                </c:pt>
                <c:pt idx="923">
                  <c:v>9230</c:v>
                </c:pt>
                <c:pt idx="924">
                  <c:v>9240</c:v>
                </c:pt>
                <c:pt idx="925">
                  <c:v>9250</c:v>
                </c:pt>
                <c:pt idx="926">
                  <c:v>9260</c:v>
                </c:pt>
                <c:pt idx="927">
                  <c:v>9270</c:v>
                </c:pt>
                <c:pt idx="928">
                  <c:v>9280</c:v>
                </c:pt>
                <c:pt idx="929">
                  <c:v>9290</c:v>
                </c:pt>
                <c:pt idx="930">
                  <c:v>9300</c:v>
                </c:pt>
                <c:pt idx="931">
                  <c:v>9310</c:v>
                </c:pt>
                <c:pt idx="932">
                  <c:v>9320</c:v>
                </c:pt>
                <c:pt idx="933">
                  <c:v>9330</c:v>
                </c:pt>
                <c:pt idx="934">
                  <c:v>9340</c:v>
                </c:pt>
                <c:pt idx="935">
                  <c:v>9350</c:v>
                </c:pt>
                <c:pt idx="936">
                  <c:v>9360</c:v>
                </c:pt>
                <c:pt idx="937">
                  <c:v>9370</c:v>
                </c:pt>
                <c:pt idx="938">
                  <c:v>9380</c:v>
                </c:pt>
                <c:pt idx="939">
                  <c:v>9390</c:v>
                </c:pt>
                <c:pt idx="940">
                  <c:v>9400</c:v>
                </c:pt>
                <c:pt idx="941">
                  <c:v>9410</c:v>
                </c:pt>
                <c:pt idx="942">
                  <c:v>9420</c:v>
                </c:pt>
                <c:pt idx="943">
                  <c:v>9430</c:v>
                </c:pt>
                <c:pt idx="944">
                  <c:v>9440</c:v>
                </c:pt>
                <c:pt idx="945">
                  <c:v>9450</c:v>
                </c:pt>
                <c:pt idx="946">
                  <c:v>9460</c:v>
                </c:pt>
                <c:pt idx="947">
                  <c:v>9470</c:v>
                </c:pt>
                <c:pt idx="948">
                  <c:v>9480</c:v>
                </c:pt>
                <c:pt idx="949">
                  <c:v>9490</c:v>
                </c:pt>
                <c:pt idx="950">
                  <c:v>9500</c:v>
                </c:pt>
                <c:pt idx="951">
                  <c:v>9510</c:v>
                </c:pt>
                <c:pt idx="952">
                  <c:v>9520</c:v>
                </c:pt>
                <c:pt idx="953">
                  <c:v>9530</c:v>
                </c:pt>
                <c:pt idx="954">
                  <c:v>9540</c:v>
                </c:pt>
                <c:pt idx="955">
                  <c:v>9550</c:v>
                </c:pt>
                <c:pt idx="956">
                  <c:v>9560</c:v>
                </c:pt>
                <c:pt idx="957">
                  <c:v>9570</c:v>
                </c:pt>
                <c:pt idx="958">
                  <c:v>9580</c:v>
                </c:pt>
                <c:pt idx="959">
                  <c:v>9590</c:v>
                </c:pt>
                <c:pt idx="960">
                  <c:v>9600</c:v>
                </c:pt>
                <c:pt idx="961">
                  <c:v>9610</c:v>
                </c:pt>
                <c:pt idx="962">
                  <c:v>9620</c:v>
                </c:pt>
                <c:pt idx="963">
                  <c:v>9630</c:v>
                </c:pt>
                <c:pt idx="964">
                  <c:v>9640</c:v>
                </c:pt>
                <c:pt idx="965">
                  <c:v>9650</c:v>
                </c:pt>
                <c:pt idx="966">
                  <c:v>9660</c:v>
                </c:pt>
                <c:pt idx="967">
                  <c:v>9670</c:v>
                </c:pt>
                <c:pt idx="968">
                  <c:v>9680</c:v>
                </c:pt>
                <c:pt idx="969">
                  <c:v>9690</c:v>
                </c:pt>
                <c:pt idx="970">
                  <c:v>9700</c:v>
                </c:pt>
                <c:pt idx="971">
                  <c:v>9710</c:v>
                </c:pt>
                <c:pt idx="972">
                  <c:v>9720</c:v>
                </c:pt>
                <c:pt idx="973">
                  <c:v>9730</c:v>
                </c:pt>
                <c:pt idx="974">
                  <c:v>9740</c:v>
                </c:pt>
                <c:pt idx="975">
                  <c:v>9750</c:v>
                </c:pt>
                <c:pt idx="976">
                  <c:v>9760</c:v>
                </c:pt>
                <c:pt idx="977">
                  <c:v>9770</c:v>
                </c:pt>
                <c:pt idx="978">
                  <c:v>9780</c:v>
                </c:pt>
                <c:pt idx="979">
                  <c:v>9790</c:v>
                </c:pt>
                <c:pt idx="980">
                  <c:v>9800</c:v>
                </c:pt>
                <c:pt idx="981">
                  <c:v>9810</c:v>
                </c:pt>
                <c:pt idx="982">
                  <c:v>9820</c:v>
                </c:pt>
                <c:pt idx="983">
                  <c:v>9830</c:v>
                </c:pt>
                <c:pt idx="984">
                  <c:v>9840</c:v>
                </c:pt>
                <c:pt idx="985">
                  <c:v>9850</c:v>
                </c:pt>
                <c:pt idx="986">
                  <c:v>9860</c:v>
                </c:pt>
                <c:pt idx="987">
                  <c:v>9870</c:v>
                </c:pt>
                <c:pt idx="988">
                  <c:v>9880</c:v>
                </c:pt>
                <c:pt idx="989">
                  <c:v>9890</c:v>
                </c:pt>
                <c:pt idx="990">
                  <c:v>9900</c:v>
                </c:pt>
                <c:pt idx="991">
                  <c:v>9910</c:v>
                </c:pt>
                <c:pt idx="992">
                  <c:v>9920</c:v>
                </c:pt>
                <c:pt idx="993">
                  <c:v>9930</c:v>
                </c:pt>
                <c:pt idx="994">
                  <c:v>9940</c:v>
                </c:pt>
                <c:pt idx="995">
                  <c:v>9950</c:v>
                </c:pt>
                <c:pt idx="996">
                  <c:v>9960</c:v>
                </c:pt>
                <c:pt idx="997">
                  <c:v>9970</c:v>
                </c:pt>
                <c:pt idx="998">
                  <c:v>9980</c:v>
                </c:pt>
                <c:pt idx="999">
                  <c:v>9990</c:v>
                </c:pt>
              </c:numCache>
            </c:numRef>
          </c:xVal>
          <c:yVal>
            <c:numRef>
              <c:f>Reliability!$C$2:$C$1001</c:f>
              <c:numCache>
                <c:formatCode>General</c:formatCode>
                <c:ptCount val="10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0.01</c:v>
                </c:pt>
                <c:pt idx="515">
                  <c:v>0.01</c:v>
                </c:pt>
                <c:pt idx="516">
                  <c:v>0.01</c:v>
                </c:pt>
                <c:pt idx="517">
                  <c:v>0.01</c:v>
                </c:pt>
                <c:pt idx="518">
                  <c:v>0.01</c:v>
                </c:pt>
                <c:pt idx="519">
                  <c:v>0.01</c:v>
                </c:pt>
                <c:pt idx="520">
                  <c:v>0.01</c:v>
                </c:pt>
                <c:pt idx="521">
                  <c:v>0.01</c:v>
                </c:pt>
                <c:pt idx="522">
                  <c:v>0.01</c:v>
                </c:pt>
                <c:pt idx="523">
                  <c:v>0.01</c:v>
                </c:pt>
                <c:pt idx="524">
                  <c:v>0.01</c:v>
                </c:pt>
                <c:pt idx="525">
                  <c:v>0.01</c:v>
                </c:pt>
                <c:pt idx="526">
                  <c:v>0.01</c:v>
                </c:pt>
                <c:pt idx="527">
                  <c:v>0.01</c:v>
                </c:pt>
                <c:pt idx="528">
                  <c:v>0.01</c:v>
                </c:pt>
                <c:pt idx="529">
                  <c:v>0.01</c:v>
                </c:pt>
                <c:pt idx="530">
                  <c:v>0.01</c:v>
                </c:pt>
                <c:pt idx="531">
                  <c:v>0.01</c:v>
                </c:pt>
                <c:pt idx="532">
                  <c:v>0.01</c:v>
                </c:pt>
                <c:pt idx="533">
                  <c:v>0.01</c:v>
                </c:pt>
                <c:pt idx="534">
                  <c:v>0.01</c:v>
                </c:pt>
                <c:pt idx="535">
                  <c:v>0.01</c:v>
                </c:pt>
                <c:pt idx="536">
                  <c:v>0.01</c:v>
                </c:pt>
                <c:pt idx="537">
                  <c:v>0.02</c:v>
                </c:pt>
                <c:pt idx="538">
                  <c:v>0.02</c:v>
                </c:pt>
                <c:pt idx="539">
                  <c:v>0.02</c:v>
                </c:pt>
                <c:pt idx="540">
                  <c:v>0.02</c:v>
                </c:pt>
                <c:pt idx="541">
                  <c:v>0.02</c:v>
                </c:pt>
                <c:pt idx="542">
                  <c:v>0.02</c:v>
                </c:pt>
                <c:pt idx="543">
                  <c:v>0.02</c:v>
                </c:pt>
                <c:pt idx="544">
                  <c:v>0.02</c:v>
                </c:pt>
                <c:pt idx="545">
                  <c:v>0.02</c:v>
                </c:pt>
                <c:pt idx="546">
                  <c:v>0.02</c:v>
                </c:pt>
                <c:pt idx="547">
                  <c:v>0.02</c:v>
                </c:pt>
                <c:pt idx="548">
                  <c:v>0.02</c:v>
                </c:pt>
                <c:pt idx="549">
                  <c:v>0.03</c:v>
                </c:pt>
                <c:pt idx="550">
                  <c:v>0.03</c:v>
                </c:pt>
                <c:pt idx="551">
                  <c:v>0.03</c:v>
                </c:pt>
                <c:pt idx="552">
                  <c:v>0.03</c:v>
                </c:pt>
                <c:pt idx="553">
                  <c:v>0.04</c:v>
                </c:pt>
                <c:pt idx="554">
                  <c:v>0.04</c:v>
                </c:pt>
                <c:pt idx="555">
                  <c:v>0.04</c:v>
                </c:pt>
                <c:pt idx="556">
                  <c:v>0.04</c:v>
                </c:pt>
                <c:pt idx="557">
                  <c:v>0.05</c:v>
                </c:pt>
                <c:pt idx="558">
                  <c:v>0.05</c:v>
                </c:pt>
                <c:pt idx="559">
                  <c:v>0.05</c:v>
                </c:pt>
                <c:pt idx="560">
                  <c:v>0.06</c:v>
                </c:pt>
                <c:pt idx="561">
                  <c:v>0.06</c:v>
                </c:pt>
                <c:pt idx="562">
                  <c:v>0.06</c:v>
                </c:pt>
                <c:pt idx="563">
                  <c:v>7.0000000000000007E-2</c:v>
                </c:pt>
                <c:pt idx="564">
                  <c:v>7.0000000000000007E-2</c:v>
                </c:pt>
                <c:pt idx="565">
                  <c:v>7.0000000000000007E-2</c:v>
                </c:pt>
                <c:pt idx="566">
                  <c:v>0.08</c:v>
                </c:pt>
                <c:pt idx="567">
                  <c:v>0.08</c:v>
                </c:pt>
                <c:pt idx="568">
                  <c:v>0.08</c:v>
                </c:pt>
                <c:pt idx="569">
                  <c:v>0.08</c:v>
                </c:pt>
                <c:pt idx="570">
                  <c:v>0.09</c:v>
                </c:pt>
                <c:pt idx="571">
                  <c:v>0.09</c:v>
                </c:pt>
                <c:pt idx="572">
                  <c:v>0.09</c:v>
                </c:pt>
                <c:pt idx="573">
                  <c:v>0.09</c:v>
                </c:pt>
                <c:pt idx="574">
                  <c:v>0.09</c:v>
                </c:pt>
                <c:pt idx="575">
                  <c:v>0.1</c:v>
                </c:pt>
                <c:pt idx="576">
                  <c:v>0.1</c:v>
                </c:pt>
                <c:pt idx="577">
                  <c:v>0.1</c:v>
                </c:pt>
                <c:pt idx="578">
                  <c:v>0.1</c:v>
                </c:pt>
                <c:pt idx="579">
                  <c:v>0.1</c:v>
                </c:pt>
                <c:pt idx="580">
                  <c:v>0.1</c:v>
                </c:pt>
                <c:pt idx="581">
                  <c:v>0.11</c:v>
                </c:pt>
                <c:pt idx="582">
                  <c:v>0.11</c:v>
                </c:pt>
                <c:pt idx="583">
                  <c:v>0.11</c:v>
                </c:pt>
                <c:pt idx="584">
                  <c:v>0.12</c:v>
                </c:pt>
                <c:pt idx="585">
                  <c:v>0.12</c:v>
                </c:pt>
                <c:pt idx="586">
                  <c:v>0.12</c:v>
                </c:pt>
                <c:pt idx="587">
                  <c:v>0.13</c:v>
                </c:pt>
                <c:pt idx="588">
                  <c:v>0.13</c:v>
                </c:pt>
                <c:pt idx="589">
                  <c:v>0.14000000000000001</c:v>
                </c:pt>
                <c:pt idx="590">
                  <c:v>0.14000000000000001</c:v>
                </c:pt>
                <c:pt idx="591">
                  <c:v>0.15</c:v>
                </c:pt>
                <c:pt idx="592">
                  <c:v>0.16</c:v>
                </c:pt>
                <c:pt idx="593">
                  <c:v>0.18</c:v>
                </c:pt>
                <c:pt idx="594">
                  <c:v>0.19</c:v>
                </c:pt>
                <c:pt idx="595">
                  <c:v>0.21</c:v>
                </c:pt>
                <c:pt idx="596">
                  <c:v>0.21</c:v>
                </c:pt>
                <c:pt idx="597">
                  <c:v>0.23</c:v>
                </c:pt>
                <c:pt idx="598">
                  <c:v>0.25</c:v>
                </c:pt>
                <c:pt idx="599">
                  <c:v>0.25</c:v>
                </c:pt>
                <c:pt idx="600">
                  <c:v>0.27</c:v>
                </c:pt>
                <c:pt idx="601">
                  <c:v>0.3</c:v>
                </c:pt>
                <c:pt idx="602">
                  <c:v>0.31</c:v>
                </c:pt>
                <c:pt idx="603">
                  <c:v>0.32</c:v>
                </c:pt>
                <c:pt idx="604">
                  <c:v>0.33</c:v>
                </c:pt>
                <c:pt idx="605">
                  <c:v>0.34</c:v>
                </c:pt>
                <c:pt idx="606">
                  <c:v>0.34</c:v>
                </c:pt>
                <c:pt idx="607">
                  <c:v>0.39</c:v>
                </c:pt>
                <c:pt idx="608">
                  <c:v>0.39</c:v>
                </c:pt>
                <c:pt idx="609">
                  <c:v>0.39</c:v>
                </c:pt>
                <c:pt idx="610">
                  <c:v>0.4</c:v>
                </c:pt>
                <c:pt idx="611">
                  <c:v>0.4</c:v>
                </c:pt>
                <c:pt idx="612">
                  <c:v>0.41</c:v>
                </c:pt>
                <c:pt idx="613">
                  <c:v>0.42</c:v>
                </c:pt>
                <c:pt idx="614">
                  <c:v>0.42</c:v>
                </c:pt>
                <c:pt idx="615">
                  <c:v>0.42</c:v>
                </c:pt>
                <c:pt idx="616">
                  <c:v>0.44</c:v>
                </c:pt>
                <c:pt idx="617">
                  <c:v>0.44</c:v>
                </c:pt>
                <c:pt idx="618">
                  <c:v>0.44</c:v>
                </c:pt>
                <c:pt idx="619">
                  <c:v>0.44</c:v>
                </c:pt>
                <c:pt idx="620">
                  <c:v>0.44</c:v>
                </c:pt>
                <c:pt idx="621">
                  <c:v>0.44</c:v>
                </c:pt>
                <c:pt idx="622">
                  <c:v>0.44</c:v>
                </c:pt>
                <c:pt idx="623">
                  <c:v>0.44</c:v>
                </c:pt>
                <c:pt idx="624">
                  <c:v>0.45</c:v>
                </c:pt>
                <c:pt idx="625">
                  <c:v>0.45</c:v>
                </c:pt>
                <c:pt idx="626">
                  <c:v>0.45</c:v>
                </c:pt>
                <c:pt idx="627">
                  <c:v>0.46</c:v>
                </c:pt>
                <c:pt idx="628">
                  <c:v>0.46</c:v>
                </c:pt>
                <c:pt idx="629">
                  <c:v>0.46</c:v>
                </c:pt>
                <c:pt idx="630">
                  <c:v>0.47</c:v>
                </c:pt>
                <c:pt idx="631">
                  <c:v>0.48</c:v>
                </c:pt>
                <c:pt idx="632">
                  <c:v>0.49</c:v>
                </c:pt>
                <c:pt idx="633">
                  <c:v>0.54</c:v>
                </c:pt>
                <c:pt idx="634">
                  <c:v>0.55000000000000004</c:v>
                </c:pt>
                <c:pt idx="635">
                  <c:v>0.56000000000000005</c:v>
                </c:pt>
                <c:pt idx="636">
                  <c:v>0.6</c:v>
                </c:pt>
                <c:pt idx="637">
                  <c:v>0.62</c:v>
                </c:pt>
                <c:pt idx="638">
                  <c:v>0.62</c:v>
                </c:pt>
                <c:pt idx="639">
                  <c:v>0.66</c:v>
                </c:pt>
                <c:pt idx="640">
                  <c:v>0.69</c:v>
                </c:pt>
                <c:pt idx="641">
                  <c:v>0.73</c:v>
                </c:pt>
                <c:pt idx="642">
                  <c:v>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c:v>
                </c:pt>
                <c:pt idx="677">
                  <c:v>1</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c:v>
                </c:pt>
                <c:pt idx="739">
                  <c:v>1</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c:v>
                </c:pt>
                <c:pt idx="792">
                  <c:v>1</c:v>
                </c:pt>
                <c:pt idx="793">
                  <c:v>1</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1</c:v>
                </c:pt>
                <c:pt idx="873">
                  <c:v>1</c:v>
                </c:pt>
                <c:pt idx="874">
                  <c:v>1</c:v>
                </c:pt>
                <c:pt idx="875">
                  <c:v>1</c:v>
                </c:pt>
                <c:pt idx="876">
                  <c:v>1</c:v>
                </c:pt>
                <c:pt idx="877">
                  <c:v>1</c:v>
                </c:pt>
                <c:pt idx="878">
                  <c:v>1</c:v>
                </c:pt>
                <c:pt idx="879">
                  <c:v>1</c:v>
                </c:pt>
                <c:pt idx="880">
                  <c:v>1</c:v>
                </c:pt>
                <c:pt idx="881">
                  <c:v>1</c:v>
                </c:pt>
                <c:pt idx="882">
                  <c:v>1</c:v>
                </c:pt>
                <c:pt idx="883">
                  <c:v>1</c:v>
                </c:pt>
                <c:pt idx="884">
                  <c:v>1</c:v>
                </c:pt>
                <c:pt idx="885">
                  <c:v>1</c:v>
                </c:pt>
                <c:pt idx="886">
                  <c:v>1</c:v>
                </c:pt>
                <c:pt idx="887">
                  <c:v>1</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1</c:v>
                </c:pt>
                <c:pt idx="924">
                  <c:v>1</c:v>
                </c:pt>
                <c:pt idx="925">
                  <c:v>1</c:v>
                </c:pt>
                <c:pt idx="926">
                  <c:v>1</c:v>
                </c:pt>
                <c:pt idx="927">
                  <c:v>1</c:v>
                </c:pt>
                <c:pt idx="928">
                  <c:v>1</c:v>
                </c:pt>
                <c:pt idx="929">
                  <c:v>1</c:v>
                </c:pt>
                <c:pt idx="930">
                  <c:v>1</c:v>
                </c:pt>
                <c:pt idx="931">
                  <c:v>1</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c:v>
                </c:pt>
                <c:pt idx="946">
                  <c:v>1</c:v>
                </c:pt>
                <c:pt idx="947">
                  <c:v>1</c:v>
                </c:pt>
                <c:pt idx="948">
                  <c:v>1</c:v>
                </c:pt>
                <c:pt idx="949">
                  <c:v>1</c:v>
                </c:pt>
                <c:pt idx="950">
                  <c:v>1</c:v>
                </c:pt>
                <c:pt idx="951">
                  <c:v>1</c:v>
                </c:pt>
                <c:pt idx="952">
                  <c:v>1</c:v>
                </c:pt>
                <c:pt idx="953">
                  <c:v>1</c:v>
                </c:pt>
                <c:pt idx="954">
                  <c:v>1</c:v>
                </c:pt>
                <c:pt idx="955">
                  <c:v>1</c:v>
                </c:pt>
                <c:pt idx="956">
                  <c:v>1</c:v>
                </c:pt>
                <c:pt idx="957">
                  <c:v>1</c:v>
                </c:pt>
                <c:pt idx="958">
                  <c:v>1</c:v>
                </c:pt>
                <c:pt idx="959">
                  <c:v>1</c:v>
                </c:pt>
                <c:pt idx="960">
                  <c:v>1</c:v>
                </c:pt>
                <c:pt idx="961">
                  <c:v>1</c:v>
                </c:pt>
                <c:pt idx="962">
                  <c:v>1</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numCache>
            </c:numRef>
          </c:yVal>
          <c:smooth val="0"/>
          <c:extLst>
            <c:ext xmlns:c16="http://schemas.microsoft.com/office/drawing/2014/chart" uri="{C3380CC4-5D6E-409C-BE32-E72D297353CC}">
              <c16:uniqueId val="{00000000-8DA1-4577-9C8C-D9CBB30FF881}"/>
            </c:ext>
          </c:extLst>
        </c:ser>
        <c:ser>
          <c:idx val="1"/>
          <c:order val="1"/>
          <c:tx>
            <c:strRef>
              <c:f>Reliability!$I$1</c:f>
              <c:strCache>
                <c:ptCount val="1"/>
                <c:pt idx="0">
                  <c:v>Approximation</c:v>
                </c:pt>
              </c:strCache>
            </c:strRef>
          </c:tx>
          <c:spPr>
            <a:ln w="19050" cap="rnd">
              <a:solidFill>
                <a:schemeClr val="accent2"/>
              </a:solidFill>
              <a:prstDash val="sysDash"/>
              <a:round/>
            </a:ln>
            <a:effectLst/>
          </c:spPr>
          <c:marker>
            <c:symbol val="none"/>
          </c:marker>
          <c:xVal>
            <c:numRef>
              <c:f>Reliability!$H$2:$H$21</c:f>
              <c:numCache>
                <c:formatCode>General</c:formatCode>
                <c:ptCount val="20"/>
                <c:pt idx="0">
                  <c:v>4000</c:v>
                </c:pt>
                <c:pt idx="1">
                  <c:v>5750</c:v>
                </c:pt>
                <c:pt idx="2">
                  <c:v>5750</c:v>
                </c:pt>
                <c:pt idx="3">
                  <c:v>5910</c:v>
                </c:pt>
                <c:pt idx="4">
                  <c:v>5910</c:v>
                </c:pt>
                <c:pt idx="5">
                  <c:v>5950</c:v>
                </c:pt>
                <c:pt idx="6">
                  <c:v>5950</c:v>
                </c:pt>
                <c:pt idx="7">
                  <c:v>6010</c:v>
                </c:pt>
                <c:pt idx="8">
                  <c:v>6010</c:v>
                </c:pt>
                <c:pt idx="9">
                  <c:v>6100</c:v>
                </c:pt>
                <c:pt idx="10">
                  <c:v>6100</c:v>
                </c:pt>
                <c:pt idx="11">
                  <c:v>6320</c:v>
                </c:pt>
                <c:pt idx="12">
                  <c:v>6320</c:v>
                </c:pt>
                <c:pt idx="13">
                  <c:v>6360</c:v>
                </c:pt>
                <c:pt idx="14">
                  <c:v>6360</c:v>
                </c:pt>
                <c:pt idx="15">
                  <c:v>6410</c:v>
                </c:pt>
                <c:pt idx="16">
                  <c:v>6410</c:v>
                </c:pt>
                <c:pt idx="17">
                  <c:v>6420</c:v>
                </c:pt>
                <c:pt idx="18">
                  <c:v>6420</c:v>
                </c:pt>
                <c:pt idx="19">
                  <c:v>7000</c:v>
                </c:pt>
              </c:numCache>
            </c:numRef>
          </c:xVal>
          <c:yVal>
            <c:numRef>
              <c:f>Reliability!$I$2:$I$21</c:f>
              <c:numCache>
                <c:formatCode>General</c:formatCode>
                <c:ptCount val="20"/>
                <c:pt idx="0">
                  <c:v>0</c:v>
                </c:pt>
                <c:pt idx="1">
                  <c:v>0</c:v>
                </c:pt>
                <c:pt idx="2">
                  <c:v>0.1</c:v>
                </c:pt>
                <c:pt idx="3">
                  <c:v>0.1</c:v>
                </c:pt>
                <c:pt idx="4">
                  <c:v>0.15</c:v>
                </c:pt>
                <c:pt idx="5">
                  <c:v>0.15</c:v>
                </c:pt>
                <c:pt idx="6">
                  <c:v>0.21</c:v>
                </c:pt>
                <c:pt idx="7">
                  <c:v>0.21</c:v>
                </c:pt>
                <c:pt idx="8">
                  <c:v>0.3</c:v>
                </c:pt>
                <c:pt idx="9">
                  <c:v>0.3</c:v>
                </c:pt>
                <c:pt idx="10">
                  <c:v>0.4</c:v>
                </c:pt>
                <c:pt idx="11">
                  <c:v>0.4</c:v>
                </c:pt>
                <c:pt idx="12">
                  <c:v>0.49</c:v>
                </c:pt>
                <c:pt idx="13">
                  <c:v>0.49</c:v>
                </c:pt>
                <c:pt idx="14">
                  <c:v>0.6</c:v>
                </c:pt>
                <c:pt idx="15">
                  <c:v>0.6</c:v>
                </c:pt>
                <c:pt idx="16">
                  <c:v>0.73</c:v>
                </c:pt>
                <c:pt idx="17">
                  <c:v>0.73</c:v>
                </c:pt>
                <c:pt idx="18">
                  <c:v>1</c:v>
                </c:pt>
                <c:pt idx="19">
                  <c:v>1</c:v>
                </c:pt>
              </c:numCache>
            </c:numRef>
          </c:yVal>
          <c:smooth val="0"/>
          <c:extLst>
            <c:ext xmlns:c16="http://schemas.microsoft.com/office/drawing/2014/chart" uri="{C3380CC4-5D6E-409C-BE32-E72D297353CC}">
              <c16:uniqueId val="{00000001-8DA1-4577-9C8C-D9CBB30FF881}"/>
            </c:ext>
          </c:extLst>
        </c:ser>
        <c:dLbls>
          <c:showLegendKey val="0"/>
          <c:showVal val="0"/>
          <c:showCatName val="0"/>
          <c:showSerName val="0"/>
          <c:showPercent val="0"/>
          <c:showBubbleSize val="0"/>
        </c:dLbls>
        <c:axId val="560650376"/>
        <c:axId val="560650704"/>
      </c:scatterChart>
      <c:valAx>
        <c:axId val="560650376"/>
        <c:scaling>
          <c:orientation val="minMax"/>
          <c:max val="7000"/>
          <c:min val="4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Net Demand (MW)</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60650704"/>
        <c:crosses val="autoZero"/>
        <c:crossBetween val="midCat"/>
      </c:valAx>
      <c:valAx>
        <c:axId val="5606507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IE"/>
                  <a:t>LOLP</a:t>
                </a:r>
              </a:p>
            </c:rich>
          </c:tx>
          <c:layout>
            <c:manualLayout>
              <c:xMode val="edge"/>
              <c:yMode val="edge"/>
              <c:x val="0"/>
              <c:y val="0.3225331648008393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60650376"/>
        <c:crosses val="autoZero"/>
        <c:crossBetween val="midCat"/>
      </c:valAx>
      <c:spPr>
        <a:noFill/>
        <a:ln>
          <a:noFill/>
        </a:ln>
        <a:effectLst/>
      </c:spPr>
    </c:plotArea>
    <c:legend>
      <c:legendPos val="b"/>
      <c:layout>
        <c:manualLayout>
          <c:xMode val="edge"/>
          <c:yMode val="edge"/>
          <c:x val="0.17584076990376202"/>
          <c:y val="0.13752004957713618"/>
          <c:w val="0.53870183332987975"/>
          <c:h val="0.40146948574871438"/>
        </c:manualLayout>
      </c:layout>
      <c:overlay val="0"/>
      <c:spPr>
        <a:solidFill>
          <a:schemeClr val="bg1">
            <a:alpha val="51000"/>
          </a:schemeClr>
        </a:solid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6DD36-8662-4A00-AEC8-04FB5898C104}" type="doc">
      <dgm:prSet loTypeId="urn:microsoft.com/office/officeart/2005/8/layout/pyramid1" loCatId="pyramid" qsTypeId="urn:microsoft.com/office/officeart/2005/8/quickstyle/3d7" qsCatId="3D" csTypeId="urn:microsoft.com/office/officeart/2005/8/colors/colorful1" csCatId="colorful" phldr="1"/>
      <dgm:spPr/>
    </dgm:pt>
    <dgm:pt modelId="{0435F9FE-7C18-4536-A290-7921C0D83C5E}">
      <dgm:prSet phldrT="[Text]"/>
      <dgm:spPr>
        <a:solidFill>
          <a:srgbClr val="5E5E5E"/>
        </a:solidFill>
      </dgm:spPr>
      <dgm:t>
        <a:bodyPr/>
        <a:lstStyle/>
        <a:p>
          <a:r>
            <a:rPr lang="en-IE" dirty="0">
              <a:solidFill>
                <a:schemeClr val="tx1"/>
              </a:solidFill>
            </a:rPr>
            <a:t>Industrial Opportunities</a:t>
          </a:r>
        </a:p>
      </dgm:t>
    </dgm:pt>
    <dgm:pt modelId="{2819E8A8-99E7-46DD-A296-9231CFE9A947}" type="parTrans" cxnId="{6832E5C9-17B1-4B7B-97E5-DB246CBCB224}">
      <dgm:prSet/>
      <dgm:spPr/>
      <dgm:t>
        <a:bodyPr/>
        <a:lstStyle/>
        <a:p>
          <a:endParaRPr lang="en-IE"/>
        </a:p>
      </dgm:t>
    </dgm:pt>
    <dgm:pt modelId="{C786D96F-D4F6-4B34-BA8E-1BF48E915FBA}" type="sibTrans" cxnId="{6832E5C9-17B1-4B7B-97E5-DB246CBCB224}">
      <dgm:prSet/>
      <dgm:spPr/>
      <dgm:t>
        <a:bodyPr/>
        <a:lstStyle/>
        <a:p>
          <a:endParaRPr lang="en-IE"/>
        </a:p>
      </dgm:t>
    </dgm:pt>
    <dgm:pt modelId="{F2E55683-94E4-4B8D-8C4D-DBCD557C82B6}">
      <dgm:prSet phldrT="[Text]"/>
      <dgm:spPr>
        <a:solidFill>
          <a:srgbClr val="A39161"/>
        </a:solidFill>
      </dgm:spPr>
      <dgm:t>
        <a:bodyPr/>
        <a:lstStyle/>
        <a:p>
          <a:r>
            <a:rPr lang="en-IE" dirty="0">
              <a:solidFill>
                <a:schemeClr val="bg1"/>
              </a:solidFill>
            </a:rPr>
            <a:t>Energy Security</a:t>
          </a:r>
        </a:p>
      </dgm:t>
    </dgm:pt>
    <dgm:pt modelId="{A6DDBC83-1FA7-4673-9BA3-435844FB79B3}" type="parTrans" cxnId="{47C5EBBF-527F-4B5F-8FB6-1F0446AF6DAA}">
      <dgm:prSet/>
      <dgm:spPr/>
      <dgm:t>
        <a:bodyPr/>
        <a:lstStyle/>
        <a:p>
          <a:endParaRPr lang="en-IE"/>
        </a:p>
      </dgm:t>
    </dgm:pt>
    <dgm:pt modelId="{C08B2C44-4184-43C6-9D2D-52CB7F60EA9C}" type="sibTrans" cxnId="{47C5EBBF-527F-4B5F-8FB6-1F0446AF6DAA}">
      <dgm:prSet/>
      <dgm:spPr/>
      <dgm:t>
        <a:bodyPr/>
        <a:lstStyle/>
        <a:p>
          <a:endParaRPr lang="en-IE"/>
        </a:p>
      </dgm:t>
    </dgm:pt>
    <dgm:pt modelId="{41C7535F-1D2A-48F4-B185-96BB7D20346A}">
      <dgm:prSet phldrT="[Text]"/>
      <dgm:spPr>
        <a:solidFill>
          <a:srgbClr val="004D44"/>
        </a:solidFill>
      </dgm:spPr>
      <dgm:t>
        <a:bodyPr/>
        <a:lstStyle/>
        <a:p>
          <a:r>
            <a:rPr lang="en-IE" dirty="0">
              <a:solidFill>
                <a:schemeClr val="bg1"/>
              </a:solidFill>
            </a:rPr>
            <a:t>Decarbonisation</a:t>
          </a:r>
        </a:p>
      </dgm:t>
    </dgm:pt>
    <dgm:pt modelId="{FE9F306B-7D37-4687-956F-3B1B5BB940DF}" type="parTrans" cxnId="{F0448AFD-E549-4FEF-BE8B-84C86C49BADB}">
      <dgm:prSet/>
      <dgm:spPr/>
      <dgm:t>
        <a:bodyPr/>
        <a:lstStyle/>
        <a:p>
          <a:endParaRPr lang="en-IE"/>
        </a:p>
      </dgm:t>
    </dgm:pt>
    <dgm:pt modelId="{9B43F5A7-E596-4B75-AFBA-07A5B2656726}" type="sibTrans" cxnId="{F0448AFD-E549-4FEF-BE8B-84C86C49BADB}">
      <dgm:prSet/>
      <dgm:spPr/>
      <dgm:t>
        <a:bodyPr/>
        <a:lstStyle/>
        <a:p>
          <a:endParaRPr lang="en-IE"/>
        </a:p>
      </dgm:t>
    </dgm:pt>
    <dgm:pt modelId="{D94CB385-2128-4E47-ADB0-EA040095671B}" type="pres">
      <dgm:prSet presAssocID="{0386DD36-8662-4A00-AEC8-04FB5898C104}" presName="Name0" presStyleCnt="0">
        <dgm:presLayoutVars>
          <dgm:dir/>
          <dgm:animLvl val="lvl"/>
          <dgm:resizeHandles val="exact"/>
        </dgm:presLayoutVars>
      </dgm:prSet>
      <dgm:spPr/>
    </dgm:pt>
    <dgm:pt modelId="{80B5E7B6-12E1-45F0-817B-17E4D51D4050}" type="pres">
      <dgm:prSet presAssocID="{0435F9FE-7C18-4536-A290-7921C0D83C5E}" presName="Name8" presStyleCnt="0"/>
      <dgm:spPr/>
    </dgm:pt>
    <dgm:pt modelId="{91000B6C-0FA7-4163-85DA-084064712878}" type="pres">
      <dgm:prSet presAssocID="{0435F9FE-7C18-4536-A290-7921C0D83C5E}" presName="level" presStyleLbl="node1" presStyleIdx="0" presStyleCnt="3">
        <dgm:presLayoutVars>
          <dgm:chMax val="1"/>
          <dgm:bulletEnabled val="1"/>
        </dgm:presLayoutVars>
      </dgm:prSet>
      <dgm:spPr/>
    </dgm:pt>
    <dgm:pt modelId="{FDC8C2BE-1504-4AB8-BEF3-0CD5680D521D}" type="pres">
      <dgm:prSet presAssocID="{0435F9FE-7C18-4536-A290-7921C0D83C5E}" presName="levelTx" presStyleLbl="revTx" presStyleIdx="0" presStyleCnt="0">
        <dgm:presLayoutVars>
          <dgm:chMax val="1"/>
          <dgm:bulletEnabled val="1"/>
        </dgm:presLayoutVars>
      </dgm:prSet>
      <dgm:spPr/>
    </dgm:pt>
    <dgm:pt modelId="{6E856D90-DF20-4BBC-9F5F-65669A01EB4C}" type="pres">
      <dgm:prSet presAssocID="{F2E55683-94E4-4B8D-8C4D-DBCD557C82B6}" presName="Name8" presStyleCnt="0"/>
      <dgm:spPr/>
    </dgm:pt>
    <dgm:pt modelId="{260B43C5-DF71-4DDB-9E19-2623C63E4353}" type="pres">
      <dgm:prSet presAssocID="{F2E55683-94E4-4B8D-8C4D-DBCD557C82B6}" presName="level" presStyleLbl="node1" presStyleIdx="1" presStyleCnt="3">
        <dgm:presLayoutVars>
          <dgm:chMax val="1"/>
          <dgm:bulletEnabled val="1"/>
        </dgm:presLayoutVars>
      </dgm:prSet>
      <dgm:spPr/>
    </dgm:pt>
    <dgm:pt modelId="{AEB048F7-9496-4689-9B6F-5CCDA5608A92}" type="pres">
      <dgm:prSet presAssocID="{F2E55683-94E4-4B8D-8C4D-DBCD557C82B6}" presName="levelTx" presStyleLbl="revTx" presStyleIdx="0" presStyleCnt="0">
        <dgm:presLayoutVars>
          <dgm:chMax val="1"/>
          <dgm:bulletEnabled val="1"/>
        </dgm:presLayoutVars>
      </dgm:prSet>
      <dgm:spPr/>
    </dgm:pt>
    <dgm:pt modelId="{9DFE8FBC-CA0D-4C4E-9290-AFF49CBDB31B}" type="pres">
      <dgm:prSet presAssocID="{41C7535F-1D2A-48F4-B185-96BB7D20346A}" presName="Name8" presStyleCnt="0"/>
      <dgm:spPr/>
    </dgm:pt>
    <dgm:pt modelId="{089EC329-FDDB-468A-A1D0-33373A56D816}" type="pres">
      <dgm:prSet presAssocID="{41C7535F-1D2A-48F4-B185-96BB7D20346A}" presName="level" presStyleLbl="node1" presStyleIdx="2" presStyleCnt="3" custLinFactX="60399" custLinFactNeighborX="100000" custLinFactNeighborY="83550">
        <dgm:presLayoutVars>
          <dgm:chMax val="1"/>
          <dgm:bulletEnabled val="1"/>
        </dgm:presLayoutVars>
      </dgm:prSet>
      <dgm:spPr/>
    </dgm:pt>
    <dgm:pt modelId="{B80FFF01-B0C5-4537-A7F3-7729F7CD3C0A}" type="pres">
      <dgm:prSet presAssocID="{41C7535F-1D2A-48F4-B185-96BB7D20346A}" presName="levelTx" presStyleLbl="revTx" presStyleIdx="0" presStyleCnt="0">
        <dgm:presLayoutVars>
          <dgm:chMax val="1"/>
          <dgm:bulletEnabled val="1"/>
        </dgm:presLayoutVars>
      </dgm:prSet>
      <dgm:spPr/>
    </dgm:pt>
  </dgm:ptLst>
  <dgm:cxnLst>
    <dgm:cxn modelId="{C46D2103-8C74-4C02-B184-941814EB58A7}" type="presOf" srcId="{0435F9FE-7C18-4536-A290-7921C0D83C5E}" destId="{FDC8C2BE-1504-4AB8-BEF3-0CD5680D521D}" srcOrd="1" destOrd="0" presId="urn:microsoft.com/office/officeart/2005/8/layout/pyramid1"/>
    <dgm:cxn modelId="{03C77734-D645-45E6-9A10-846E19FE71BD}" type="presOf" srcId="{0386DD36-8662-4A00-AEC8-04FB5898C104}" destId="{D94CB385-2128-4E47-ADB0-EA040095671B}" srcOrd="0" destOrd="0" presId="urn:microsoft.com/office/officeart/2005/8/layout/pyramid1"/>
    <dgm:cxn modelId="{0314CF65-A38F-4134-952E-FA708C7C198E}" type="presOf" srcId="{41C7535F-1D2A-48F4-B185-96BB7D20346A}" destId="{089EC329-FDDB-468A-A1D0-33373A56D816}" srcOrd="0" destOrd="0" presId="urn:microsoft.com/office/officeart/2005/8/layout/pyramid1"/>
    <dgm:cxn modelId="{0C58D165-C3A6-4C98-A245-3136EDFEAB93}" type="presOf" srcId="{F2E55683-94E4-4B8D-8C4D-DBCD557C82B6}" destId="{AEB048F7-9496-4689-9B6F-5CCDA5608A92}" srcOrd="1" destOrd="0" presId="urn:microsoft.com/office/officeart/2005/8/layout/pyramid1"/>
    <dgm:cxn modelId="{7069AC46-2607-4288-9E98-2470CA07536D}" type="presOf" srcId="{F2E55683-94E4-4B8D-8C4D-DBCD557C82B6}" destId="{260B43C5-DF71-4DDB-9E19-2623C63E4353}" srcOrd="0" destOrd="0" presId="urn:microsoft.com/office/officeart/2005/8/layout/pyramid1"/>
    <dgm:cxn modelId="{9E09CF94-CCFF-40A7-BC9F-786AEE32CEB0}" type="presOf" srcId="{41C7535F-1D2A-48F4-B185-96BB7D20346A}" destId="{B80FFF01-B0C5-4537-A7F3-7729F7CD3C0A}" srcOrd="1" destOrd="0" presId="urn:microsoft.com/office/officeart/2005/8/layout/pyramid1"/>
    <dgm:cxn modelId="{03DBB4BA-C278-4805-9C12-B0F9B1002C88}" type="presOf" srcId="{0435F9FE-7C18-4536-A290-7921C0D83C5E}" destId="{91000B6C-0FA7-4163-85DA-084064712878}" srcOrd="0" destOrd="0" presId="urn:microsoft.com/office/officeart/2005/8/layout/pyramid1"/>
    <dgm:cxn modelId="{47C5EBBF-527F-4B5F-8FB6-1F0446AF6DAA}" srcId="{0386DD36-8662-4A00-AEC8-04FB5898C104}" destId="{F2E55683-94E4-4B8D-8C4D-DBCD557C82B6}" srcOrd="1" destOrd="0" parTransId="{A6DDBC83-1FA7-4673-9BA3-435844FB79B3}" sibTransId="{C08B2C44-4184-43C6-9D2D-52CB7F60EA9C}"/>
    <dgm:cxn modelId="{6832E5C9-17B1-4B7B-97E5-DB246CBCB224}" srcId="{0386DD36-8662-4A00-AEC8-04FB5898C104}" destId="{0435F9FE-7C18-4536-A290-7921C0D83C5E}" srcOrd="0" destOrd="0" parTransId="{2819E8A8-99E7-46DD-A296-9231CFE9A947}" sibTransId="{C786D96F-D4F6-4B34-BA8E-1BF48E915FBA}"/>
    <dgm:cxn modelId="{F0448AFD-E549-4FEF-BE8B-84C86C49BADB}" srcId="{0386DD36-8662-4A00-AEC8-04FB5898C104}" destId="{41C7535F-1D2A-48F4-B185-96BB7D20346A}" srcOrd="2" destOrd="0" parTransId="{FE9F306B-7D37-4687-956F-3B1B5BB940DF}" sibTransId="{9B43F5A7-E596-4B75-AFBA-07A5B2656726}"/>
    <dgm:cxn modelId="{89F37DBA-D3A0-4408-9CA2-E1960A61F9AA}" type="presParOf" srcId="{D94CB385-2128-4E47-ADB0-EA040095671B}" destId="{80B5E7B6-12E1-45F0-817B-17E4D51D4050}" srcOrd="0" destOrd="0" presId="urn:microsoft.com/office/officeart/2005/8/layout/pyramid1"/>
    <dgm:cxn modelId="{F3689931-8204-4FFC-B557-5E23EB762EE2}" type="presParOf" srcId="{80B5E7B6-12E1-45F0-817B-17E4D51D4050}" destId="{91000B6C-0FA7-4163-85DA-084064712878}" srcOrd="0" destOrd="0" presId="urn:microsoft.com/office/officeart/2005/8/layout/pyramid1"/>
    <dgm:cxn modelId="{0700D2FC-C5D3-4E15-A3D7-EBDF07EA44D9}" type="presParOf" srcId="{80B5E7B6-12E1-45F0-817B-17E4D51D4050}" destId="{FDC8C2BE-1504-4AB8-BEF3-0CD5680D521D}" srcOrd="1" destOrd="0" presId="urn:microsoft.com/office/officeart/2005/8/layout/pyramid1"/>
    <dgm:cxn modelId="{E69D1E38-4F53-479A-8490-F96FF964A860}" type="presParOf" srcId="{D94CB385-2128-4E47-ADB0-EA040095671B}" destId="{6E856D90-DF20-4BBC-9F5F-65669A01EB4C}" srcOrd="1" destOrd="0" presId="urn:microsoft.com/office/officeart/2005/8/layout/pyramid1"/>
    <dgm:cxn modelId="{044E5DDE-75DE-4C26-A38C-C40AB6D06DB0}" type="presParOf" srcId="{6E856D90-DF20-4BBC-9F5F-65669A01EB4C}" destId="{260B43C5-DF71-4DDB-9E19-2623C63E4353}" srcOrd="0" destOrd="0" presId="urn:microsoft.com/office/officeart/2005/8/layout/pyramid1"/>
    <dgm:cxn modelId="{C9A70AD9-2E6C-4B52-B3AE-6AC535C75A14}" type="presParOf" srcId="{6E856D90-DF20-4BBC-9F5F-65669A01EB4C}" destId="{AEB048F7-9496-4689-9B6F-5CCDA5608A92}" srcOrd="1" destOrd="0" presId="urn:microsoft.com/office/officeart/2005/8/layout/pyramid1"/>
    <dgm:cxn modelId="{CDFD44DB-5F8B-4411-804C-BBAE7872A013}" type="presParOf" srcId="{D94CB385-2128-4E47-ADB0-EA040095671B}" destId="{9DFE8FBC-CA0D-4C4E-9290-AFF49CBDB31B}" srcOrd="2" destOrd="0" presId="urn:microsoft.com/office/officeart/2005/8/layout/pyramid1"/>
    <dgm:cxn modelId="{72B354D8-C6F4-44ED-9414-0A626F6D55D7}" type="presParOf" srcId="{9DFE8FBC-CA0D-4C4E-9290-AFF49CBDB31B}" destId="{089EC329-FDDB-468A-A1D0-33373A56D816}" srcOrd="0" destOrd="0" presId="urn:microsoft.com/office/officeart/2005/8/layout/pyramid1"/>
    <dgm:cxn modelId="{33E3B0C7-C41A-49E4-8C19-D346D99C4745}" type="presParOf" srcId="{9DFE8FBC-CA0D-4C4E-9290-AFF49CBDB31B}" destId="{B80FFF01-B0C5-4537-A7F3-7729F7CD3C0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00B6C-0FA7-4163-85DA-084064712878}">
      <dsp:nvSpPr>
        <dsp:cNvPr id="0" name=""/>
        <dsp:cNvSpPr/>
      </dsp:nvSpPr>
      <dsp:spPr>
        <a:xfrm>
          <a:off x="2622884" y="0"/>
          <a:ext cx="2622883" cy="2129267"/>
        </a:xfrm>
        <a:prstGeom prst="trapezoid">
          <a:avLst>
            <a:gd name="adj" fmla="val 61591"/>
          </a:avLst>
        </a:prstGeom>
        <a:solidFill>
          <a:srgbClr val="5E5E5E"/>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IE" sz="3300" kern="1200" dirty="0">
              <a:solidFill>
                <a:schemeClr val="tx1"/>
              </a:solidFill>
            </a:rPr>
            <a:t>Industrial Opportunities</a:t>
          </a:r>
        </a:p>
      </dsp:txBody>
      <dsp:txXfrm>
        <a:off x="2622884" y="0"/>
        <a:ext cx="2622883" cy="2129267"/>
      </dsp:txXfrm>
    </dsp:sp>
    <dsp:sp modelId="{260B43C5-DF71-4DDB-9E19-2623C63E4353}">
      <dsp:nvSpPr>
        <dsp:cNvPr id="0" name=""/>
        <dsp:cNvSpPr/>
      </dsp:nvSpPr>
      <dsp:spPr>
        <a:xfrm>
          <a:off x="1311442" y="2129267"/>
          <a:ext cx="5245767" cy="2129267"/>
        </a:xfrm>
        <a:prstGeom prst="trapezoid">
          <a:avLst>
            <a:gd name="adj" fmla="val 61591"/>
          </a:avLst>
        </a:prstGeom>
        <a:solidFill>
          <a:srgbClr val="A39161"/>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IE" sz="3300" kern="1200" dirty="0">
              <a:solidFill>
                <a:schemeClr val="bg1"/>
              </a:solidFill>
            </a:rPr>
            <a:t>Energy Security</a:t>
          </a:r>
        </a:p>
      </dsp:txBody>
      <dsp:txXfrm>
        <a:off x="2229451" y="2129267"/>
        <a:ext cx="3409749" cy="2129267"/>
      </dsp:txXfrm>
    </dsp:sp>
    <dsp:sp modelId="{089EC329-FDDB-468A-A1D0-33373A56D816}">
      <dsp:nvSpPr>
        <dsp:cNvPr id="0" name=""/>
        <dsp:cNvSpPr/>
      </dsp:nvSpPr>
      <dsp:spPr>
        <a:xfrm>
          <a:off x="0" y="4258535"/>
          <a:ext cx="7868652" cy="2129267"/>
        </a:xfrm>
        <a:prstGeom prst="trapezoid">
          <a:avLst>
            <a:gd name="adj" fmla="val 61591"/>
          </a:avLst>
        </a:prstGeom>
        <a:solidFill>
          <a:srgbClr val="004D44"/>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IE" sz="3300" kern="1200" dirty="0">
              <a:solidFill>
                <a:schemeClr val="bg1"/>
              </a:solidFill>
            </a:rPr>
            <a:t>Decarbonisation</a:t>
          </a:r>
        </a:p>
      </dsp:txBody>
      <dsp:txXfrm>
        <a:off x="1377014" y="4258535"/>
        <a:ext cx="5114623" cy="212926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1143000" y="685800"/>
            <a:ext cx="4572000" cy="3429000"/>
          </a:xfrm>
          <a:prstGeom prst="rect">
            <a:avLst/>
          </a:prstGeom>
        </p:spPr>
        <p:txBody>
          <a:bodyPr/>
          <a:lstStyle/>
          <a:p>
            <a:endParaRPr/>
          </a:p>
        </p:txBody>
      </p:sp>
      <p:sp>
        <p:nvSpPr>
          <p:cNvPr id="186" name="Shape 1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57731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93864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549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sv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sv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4.jp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p:bg>
      <p:bgPr>
        <a:solidFill>
          <a:schemeClr val="accent1"/>
        </a:solidFill>
        <a:effectLst/>
      </p:bgPr>
    </p:bg>
    <p:spTree>
      <p:nvGrpSpPr>
        <p:cNvPr id="1" name=""/>
        <p:cNvGrpSpPr/>
        <p:nvPr/>
      </p:nvGrpSpPr>
      <p:grpSpPr>
        <a:xfrm>
          <a:off x="0" y="0"/>
          <a:ext cx="0" cy="0"/>
          <a:chOff x="0" y="0"/>
          <a:chExt cx="0" cy="0"/>
        </a:xfrm>
      </p:grpSpPr>
      <p:sp>
        <p:nvSpPr>
          <p:cNvPr id="12" name="Author and Date"/>
          <p:cNvSpPr txBox="1">
            <a:spLocks noGrp="1"/>
          </p:cNvSpPr>
          <p:nvPr>
            <p:ph type="body" sz="quarter" idx="21" hasCustomPrompt="1"/>
          </p:nvPr>
        </p:nvSpPr>
        <p:spPr>
          <a:xfrm>
            <a:off x="1030288" y="2780139"/>
            <a:ext cx="14614774" cy="348071"/>
          </a:xfrm>
          <a:prstGeom prst="rect">
            <a:avLst/>
          </a:prstGeom>
        </p:spPr>
        <p:txBody>
          <a:bodyPr lIns="45719" tIns="45719" rIns="45719" bIns="45719">
            <a:noAutofit/>
          </a:bodyPr>
          <a:lstStyle>
            <a:lvl1pPr marL="0" indent="0" defTabSz="825500">
              <a:lnSpc>
                <a:spcPct val="100000"/>
              </a:lnSpc>
              <a:spcBef>
                <a:spcPts val="0"/>
              </a:spcBef>
              <a:buSzTx/>
              <a:buNone/>
              <a:defRPr sz="2000" spc="300">
                <a:solidFill>
                  <a:schemeClr val="accent2"/>
                </a:solidFill>
              </a:defRPr>
            </a:lvl1pPr>
          </a:lstStyle>
          <a:p>
            <a:r>
              <a:rPr lang="en-IE"/>
              <a:t>AUTHOR AND DATE</a:t>
            </a:r>
          </a:p>
        </p:txBody>
      </p:sp>
      <p:sp>
        <p:nvSpPr>
          <p:cNvPr id="13" name="Presentation Title"/>
          <p:cNvSpPr txBox="1">
            <a:spLocks noGrp="1"/>
          </p:cNvSpPr>
          <p:nvPr>
            <p:ph type="title" hasCustomPrompt="1"/>
          </p:nvPr>
        </p:nvSpPr>
        <p:spPr>
          <a:xfrm>
            <a:off x="1030288" y="3678017"/>
            <a:ext cx="14604462" cy="2642827"/>
          </a:xfrm>
          <a:prstGeom prst="rect">
            <a:avLst/>
          </a:prstGeom>
        </p:spPr>
        <p:txBody>
          <a:bodyPr anchor="b">
            <a:normAutofit/>
          </a:bodyPr>
          <a:lstStyle>
            <a:lvl1pPr>
              <a:defRPr sz="10200" spc="-232">
                <a:solidFill>
                  <a:schemeClr val="bg1"/>
                </a:solidFill>
              </a:defRPr>
            </a:lvl1pPr>
          </a:lstStyle>
          <a:p>
            <a:r>
              <a:t>Presentation Title</a:t>
            </a:r>
          </a:p>
        </p:txBody>
      </p:sp>
      <p:sp>
        <p:nvSpPr>
          <p:cNvPr id="14" name="Body Level One…"/>
          <p:cNvSpPr txBox="1">
            <a:spLocks noGrp="1"/>
          </p:cNvSpPr>
          <p:nvPr>
            <p:ph type="body" sz="quarter" idx="1" hasCustomPrompt="1"/>
          </p:nvPr>
        </p:nvSpPr>
        <p:spPr>
          <a:xfrm>
            <a:off x="1030288" y="6282053"/>
            <a:ext cx="14614770" cy="1905001"/>
          </a:xfrm>
          <a:prstGeom prst="rect">
            <a:avLst/>
          </a:prstGeom>
        </p:spPr>
        <p:txBody>
          <a:bodyPr/>
          <a:lstStyle>
            <a:lvl1pPr marL="0" indent="0" defTabSz="825500">
              <a:lnSpc>
                <a:spcPct val="100000"/>
              </a:lnSpc>
              <a:spcBef>
                <a:spcPts val="0"/>
              </a:spcBef>
              <a:buSzTx/>
              <a:buNone/>
              <a:defRPr sz="4200">
                <a:solidFill>
                  <a:schemeClr val="bg1"/>
                </a:solidFill>
              </a:defRPr>
            </a:lvl1pPr>
            <a:lvl2pPr marL="0" indent="457200" defTabSz="825500">
              <a:lnSpc>
                <a:spcPct val="100000"/>
              </a:lnSpc>
              <a:spcBef>
                <a:spcPts val="0"/>
              </a:spcBef>
              <a:buSzTx/>
              <a:buNone/>
              <a:defRPr sz="4200">
                <a:solidFill>
                  <a:schemeClr val="bg1"/>
                </a:solidFill>
              </a:defRPr>
            </a:lvl2pPr>
            <a:lvl3pPr marL="0" indent="914400" defTabSz="825500">
              <a:lnSpc>
                <a:spcPct val="100000"/>
              </a:lnSpc>
              <a:spcBef>
                <a:spcPts val="0"/>
              </a:spcBef>
              <a:buSzTx/>
              <a:buNone/>
              <a:defRPr sz="4200">
                <a:solidFill>
                  <a:schemeClr val="bg1"/>
                </a:solidFill>
              </a:defRPr>
            </a:lvl3pPr>
            <a:lvl4pPr marL="0" indent="1371600" defTabSz="825500">
              <a:lnSpc>
                <a:spcPct val="100000"/>
              </a:lnSpc>
              <a:spcBef>
                <a:spcPts val="0"/>
              </a:spcBef>
              <a:buSzTx/>
              <a:buNone/>
              <a:defRPr sz="4200">
                <a:solidFill>
                  <a:schemeClr val="bg1"/>
                </a:solidFill>
              </a:defRPr>
            </a:lvl4pPr>
            <a:lvl5pPr marL="0" indent="1828800" defTabSz="825500">
              <a:lnSpc>
                <a:spcPct val="100000"/>
              </a:lnSpc>
              <a:spcBef>
                <a:spcPts val="0"/>
              </a:spcBef>
              <a:buSzTx/>
              <a:buNone/>
              <a:defRPr sz="4200">
                <a:solidFill>
                  <a:schemeClr val="bg1"/>
                </a:solidFill>
              </a:defRPr>
            </a:lvl5pPr>
          </a:lstStyle>
          <a:p>
            <a:r>
              <a:t>Presentation Subtitle</a:t>
            </a:r>
          </a:p>
          <a:p>
            <a:pPr lvl="1"/>
            <a:endParaRPr/>
          </a:p>
          <a:p>
            <a:pPr lvl="2"/>
            <a:endParaRPr/>
          </a:p>
          <a:p>
            <a:pPr lvl="3"/>
            <a:endParaRPr/>
          </a:p>
          <a:p>
            <a:pPr lvl="4"/>
            <a:endParaRPr/>
          </a:p>
        </p:txBody>
      </p:sp>
      <p:sp>
        <p:nvSpPr>
          <p:cNvPr id="2" name="TextBox 1">
            <a:extLst>
              <a:ext uri="{FF2B5EF4-FFF2-40B4-BE49-F238E27FC236}">
                <a16:creationId xmlns:a16="http://schemas.microsoft.com/office/drawing/2014/main" id="{64F2EEFD-5EC0-6F43-B5F8-0FB8D0AFE8CF}"/>
              </a:ext>
            </a:extLst>
          </p:cNvPr>
          <p:cNvSpPr txBox="1"/>
          <p:nvPr userDrawn="1"/>
        </p:nvSpPr>
        <p:spPr>
          <a:xfrm>
            <a:off x="1932709" y="2286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pic>
        <p:nvPicPr>
          <p:cNvPr id="3" name="Picture 2">
            <a:extLst>
              <a:ext uri="{FF2B5EF4-FFF2-40B4-BE49-F238E27FC236}">
                <a16:creationId xmlns:a16="http://schemas.microsoft.com/office/drawing/2014/main" id="{2ECF7592-68C4-444C-A80E-615D10D72616}"/>
              </a:ext>
            </a:extLst>
          </p:cNvPr>
          <p:cNvPicPr>
            <a:picLocks noChangeAspect="1"/>
          </p:cNvPicPr>
          <p:nvPr userDrawn="1"/>
        </p:nvPicPr>
        <p:blipFill rotWithShape="1">
          <a:blip r:embed="rId2"/>
          <a:srcRect l="19094" t="9897" r="42314" b="71590"/>
          <a:stretch/>
        </p:blipFill>
        <p:spPr>
          <a:xfrm>
            <a:off x="2937984" y="3540114"/>
            <a:ext cx="21462345" cy="10175886"/>
          </a:xfrm>
          <a:prstGeom prst="rect">
            <a:avLst/>
          </a:prstGeom>
        </p:spPr>
      </p:pic>
      <p:sp>
        <p:nvSpPr>
          <p:cNvPr id="4" name="TextBox 3">
            <a:extLst>
              <a:ext uri="{FF2B5EF4-FFF2-40B4-BE49-F238E27FC236}">
                <a16:creationId xmlns:a16="http://schemas.microsoft.com/office/drawing/2014/main" id="{97986671-AD4F-7B44-BB80-D318B68F2A1B}"/>
              </a:ext>
            </a:extLst>
          </p:cNvPr>
          <p:cNvSpPr txBox="1"/>
          <p:nvPr userDrawn="1"/>
        </p:nvSpPr>
        <p:spPr>
          <a:xfrm>
            <a:off x="16419443" y="-107342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sp>
        <p:nvSpPr>
          <p:cNvPr id="5" name="TextBox 4">
            <a:extLst>
              <a:ext uri="{FF2B5EF4-FFF2-40B4-BE49-F238E27FC236}">
                <a16:creationId xmlns:a16="http://schemas.microsoft.com/office/drawing/2014/main" id="{FCEE7FFE-90A1-7941-A1D8-75D760107CD0}"/>
              </a:ext>
            </a:extLst>
          </p:cNvPr>
          <p:cNvSpPr txBox="1"/>
          <p:nvPr userDrawn="1"/>
        </p:nvSpPr>
        <p:spPr>
          <a:xfrm>
            <a:off x="16379687" y="-80838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sp>
        <p:nvSpPr>
          <p:cNvPr id="6" name="TextBox 5">
            <a:extLst>
              <a:ext uri="{FF2B5EF4-FFF2-40B4-BE49-F238E27FC236}">
                <a16:creationId xmlns:a16="http://schemas.microsoft.com/office/drawing/2014/main" id="{141A68E7-7B11-2148-B117-182FE5457C1B}"/>
              </a:ext>
            </a:extLst>
          </p:cNvPr>
          <p:cNvSpPr txBox="1"/>
          <p:nvPr userDrawn="1"/>
        </p:nvSpPr>
        <p:spPr>
          <a:xfrm>
            <a:off x="22304829" y="-226967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pic>
        <p:nvPicPr>
          <p:cNvPr id="18" name="Picture 17">
            <a:extLst>
              <a:ext uri="{FF2B5EF4-FFF2-40B4-BE49-F238E27FC236}">
                <a16:creationId xmlns:a16="http://schemas.microsoft.com/office/drawing/2014/main" id="{7089CFE4-DD77-FB4B-97E0-04D9F5207475}"/>
              </a:ext>
            </a:extLst>
          </p:cNvPr>
          <p:cNvPicPr>
            <a:picLocks noChangeAspect="1"/>
          </p:cNvPicPr>
          <p:nvPr userDrawn="1"/>
        </p:nvPicPr>
        <p:blipFill>
          <a:blip r:embed="rId3"/>
          <a:stretch>
            <a:fillRect/>
          </a:stretch>
        </p:blipFill>
        <p:spPr>
          <a:xfrm>
            <a:off x="1022350" y="766642"/>
            <a:ext cx="4109048" cy="532402"/>
          </a:xfrm>
          <a:prstGeom prst="rect">
            <a:avLst/>
          </a:prstGeom>
        </p:spPr>
      </p:pic>
    </p:spTree>
    <p:extLst>
      <p:ext uri="{BB962C8B-B14F-4D97-AF65-F5344CB8AC3E}">
        <p14:creationId xmlns:p14="http://schemas.microsoft.com/office/powerpoint/2010/main" val="68476741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5268" y="1103154"/>
            <a:ext cx="8870396" cy="2967960"/>
          </a:xfrm>
          <a:prstGeom prst="rect">
            <a:avLst/>
          </a:prstGeom>
        </p:spPr>
      </p:pic>
      <p:pic>
        <p:nvPicPr>
          <p:cNvPr id="5" name="Picture 4"/>
          <p:cNvPicPr>
            <a:picLocks noChangeAspect="1"/>
          </p:cNvPicPr>
          <p:nvPr userDrawn="1"/>
        </p:nvPicPr>
        <p:blipFill>
          <a:blip r:embed="rId3"/>
          <a:stretch>
            <a:fillRect/>
          </a:stretch>
        </p:blipFill>
        <p:spPr>
          <a:xfrm>
            <a:off x="3403600" y="8089900"/>
            <a:ext cx="20980400" cy="5626100"/>
          </a:xfrm>
          <a:prstGeom prst="rect">
            <a:avLst/>
          </a:prstGeom>
        </p:spPr>
      </p:pic>
      <p:pic>
        <p:nvPicPr>
          <p:cNvPr id="6" name="Picture 5"/>
          <p:cNvPicPr>
            <a:picLocks noChangeAspect="1"/>
          </p:cNvPicPr>
          <p:nvPr userDrawn="1"/>
        </p:nvPicPr>
        <p:blipFill>
          <a:blip r:embed="rId4"/>
          <a:stretch>
            <a:fillRect/>
          </a:stretch>
        </p:blipFill>
        <p:spPr>
          <a:xfrm>
            <a:off x="0" y="10236200"/>
            <a:ext cx="13004800" cy="3479800"/>
          </a:xfrm>
          <a:prstGeom prst="rect">
            <a:avLst/>
          </a:prstGeom>
        </p:spPr>
      </p:pic>
      <p:sp>
        <p:nvSpPr>
          <p:cNvPr id="3" name="Title Text"/>
          <p:cNvSpPr txBox="1">
            <a:spLocks noGrp="1"/>
          </p:cNvSpPr>
          <p:nvPr>
            <p:ph type="title"/>
          </p:nvPr>
        </p:nvSpPr>
        <p:spPr>
          <a:xfrm>
            <a:off x="3708970" y="3814011"/>
            <a:ext cx="18897030" cy="5239142"/>
          </a:xfrm>
          <a:prstGeom prst="rect">
            <a:avLst/>
          </a:prstGeom>
        </p:spPr>
        <p:txBody>
          <a:bodyPr anchor="b">
            <a:normAutofit/>
          </a:bodyPr>
          <a:lstStyle>
            <a:lvl1pPr algn="l">
              <a:lnSpc>
                <a:spcPct val="80000"/>
              </a:lnSpc>
              <a:defRPr sz="16000" b="0" i="0" cap="none" spc="-272">
                <a:solidFill>
                  <a:srgbClr val="004D44"/>
                </a:solidFill>
                <a:latin typeface="+mn-lt"/>
                <a:ea typeface="Calibri Light" charset="0"/>
                <a:cs typeface="Calibri Light" charset="0"/>
                <a:sym typeface="Open Sans Light"/>
              </a:defRPr>
            </a:lvl1pPr>
          </a:lstStyle>
          <a:p>
            <a:r>
              <a:rPr lang="en-US"/>
              <a:t>Click to edit Master title style</a:t>
            </a:r>
            <a:endParaRPr/>
          </a:p>
        </p:txBody>
      </p:sp>
      <p:sp>
        <p:nvSpPr>
          <p:cNvPr id="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69121812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pic>
        <p:nvPicPr>
          <p:cNvPr id="14" name="Picture 13"/>
          <p:cNvPicPr>
            <a:picLocks noChangeAspect="1"/>
          </p:cNvPicPr>
          <p:nvPr userDrawn="1"/>
        </p:nvPicPr>
        <p:blipFill>
          <a:blip r:embed="rId3"/>
          <a:stretch>
            <a:fillRect/>
          </a:stretch>
        </p:blipFill>
        <p:spPr>
          <a:xfrm>
            <a:off x="3403600" y="8089900"/>
            <a:ext cx="20980400" cy="5626100"/>
          </a:xfrm>
          <a:prstGeom prst="rect">
            <a:avLst/>
          </a:prstGeom>
        </p:spPr>
      </p:pic>
      <p:pic>
        <p:nvPicPr>
          <p:cNvPr id="15" name="Picture 14"/>
          <p:cNvPicPr>
            <a:picLocks noChangeAspect="1"/>
          </p:cNvPicPr>
          <p:nvPr userDrawn="1"/>
        </p:nvPicPr>
        <p:blipFill>
          <a:blip r:embed="rId4"/>
          <a:stretch>
            <a:fillRect/>
          </a:stretch>
        </p:blipFill>
        <p:spPr>
          <a:xfrm>
            <a:off x="0" y="10236200"/>
            <a:ext cx="13004800" cy="3479800"/>
          </a:xfrm>
          <a:prstGeom prst="rect">
            <a:avLst/>
          </a:prstGeom>
        </p:spPr>
      </p:pic>
      <p:sp>
        <p:nvSpPr>
          <p:cNvPr id="13" name="Title Text"/>
          <p:cNvSpPr txBox="1">
            <a:spLocks noGrp="1"/>
          </p:cNvSpPr>
          <p:nvPr>
            <p:ph type="title"/>
          </p:nvPr>
        </p:nvSpPr>
        <p:spPr>
          <a:xfrm>
            <a:off x="5849708" y="4006515"/>
            <a:ext cx="16773590" cy="8145380"/>
          </a:xfrm>
          <a:prstGeom prst="rect">
            <a:avLst/>
          </a:prstGeom>
        </p:spPr>
        <p:txBody>
          <a:bodyPr anchor="t" anchorCtr="0"/>
          <a:lstStyle>
            <a:lvl1pPr algn="l">
              <a:lnSpc>
                <a:spcPct val="80000"/>
              </a:lnSpc>
              <a:defRPr sz="18000" b="0" i="0" cap="none" spc="-300">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0" name="Text Placeholder 9"/>
          <p:cNvSpPr>
            <a:spLocks noGrp="1"/>
          </p:cNvSpPr>
          <p:nvPr>
            <p:ph type="body" sz="quarter" idx="11" hasCustomPrompt="1"/>
          </p:nvPr>
        </p:nvSpPr>
        <p:spPr>
          <a:xfrm>
            <a:off x="5923850" y="1608755"/>
            <a:ext cx="15208950" cy="748365"/>
          </a:xfrm>
          <a:prstGeom prst="rect">
            <a:avLst/>
          </a:prstGeom>
        </p:spPr>
        <p:txBody>
          <a:bodyPr/>
          <a:lstStyle>
            <a:lvl1pPr algn="l">
              <a:defRPr sz="2800" b="0" i="0" spc="-10" baseline="0">
                <a:solidFill>
                  <a:schemeClr val="bg1"/>
                </a:solidFill>
                <a:latin typeface="+mn-lt"/>
                <a:ea typeface="Calibri Light" charset="0"/>
                <a:cs typeface="Calibri Light" charset="0"/>
              </a:defRPr>
            </a:lvl1pPr>
          </a:lstStyle>
          <a:p>
            <a:pPr marL="0" marR="0" lvl="0" indent="0" algn="l" defTabSz="825500" eaLnBrk="1" fontAlgn="auto" latinLnBrk="0" hangingPunct="1">
              <a:lnSpc>
                <a:spcPct val="110000"/>
              </a:lnSpc>
              <a:spcBef>
                <a:spcPts val="0"/>
              </a:spcBef>
              <a:spcAft>
                <a:spcPts val="0"/>
              </a:spcAft>
              <a:buClrTx/>
              <a:buSzTx/>
              <a:buFontTx/>
              <a:buNone/>
              <a:tabLst/>
              <a:defRPr/>
            </a:pPr>
            <a:r>
              <a:rPr lang="en-US"/>
              <a:t>Running heading</a:t>
            </a:r>
          </a:p>
        </p:txBody>
      </p:sp>
      <p:sp>
        <p:nvSpPr>
          <p:cNvPr id="3" name="Text Placeholder 2"/>
          <p:cNvSpPr>
            <a:spLocks noGrp="1"/>
          </p:cNvSpPr>
          <p:nvPr>
            <p:ph type="body" sz="quarter" idx="12" hasCustomPrompt="1"/>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a:t>
            </a:r>
          </a:p>
        </p:txBody>
      </p:sp>
      <p:sp>
        <p:nvSpPr>
          <p:cNvPr id="9" name="Rialtas na hÉireann | Government of Ireland"/>
          <p:cNvSpPr txBox="1"/>
          <p:nvPr userDrawn="1"/>
        </p:nvSpPr>
        <p:spPr>
          <a:xfrm>
            <a:off x="5923850" y="12611805"/>
            <a:ext cx="11895885"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r>
              <a:rPr lang="en-GB" b="1">
                <a:solidFill>
                  <a:schemeClr val="bg1">
                    <a:alpha val="45000"/>
                  </a:schemeClr>
                </a:solidFill>
                <a:latin typeface="+mn-lt"/>
              </a:rPr>
              <a:t>An </a:t>
            </a:r>
            <a:r>
              <a:rPr lang="en-GB" b="1" err="1">
                <a:solidFill>
                  <a:schemeClr val="bg1">
                    <a:alpha val="45000"/>
                  </a:schemeClr>
                </a:solidFill>
                <a:latin typeface="+mn-lt"/>
              </a:rPr>
              <a:t>Roinn</a:t>
            </a:r>
            <a:r>
              <a:rPr lang="en-GB" b="1">
                <a:solidFill>
                  <a:schemeClr val="bg1">
                    <a:alpha val="45000"/>
                  </a:schemeClr>
                </a:solidFill>
                <a:latin typeface="+mn-lt"/>
              </a:rPr>
              <a:t> </a:t>
            </a:r>
            <a:r>
              <a:rPr lang="en-GB" b="1" err="1">
                <a:solidFill>
                  <a:schemeClr val="bg1">
                    <a:alpha val="45000"/>
                  </a:schemeClr>
                </a:solidFill>
                <a:latin typeface="+mn-lt"/>
              </a:rPr>
              <a:t>Comhshaoil</a:t>
            </a:r>
            <a:r>
              <a:rPr lang="en-GB" b="1">
                <a:solidFill>
                  <a:schemeClr val="bg1">
                    <a:alpha val="45000"/>
                  </a:schemeClr>
                </a:solidFill>
                <a:latin typeface="+mn-lt"/>
              </a:rPr>
              <a:t>,</a:t>
            </a:r>
            <a:r>
              <a:rPr lang="en-GB" b="1" baseline="0">
                <a:solidFill>
                  <a:schemeClr val="bg1">
                    <a:alpha val="45000"/>
                  </a:schemeClr>
                </a:solidFill>
                <a:latin typeface="+mn-lt"/>
              </a:rPr>
              <a:t> </a:t>
            </a:r>
            <a:r>
              <a:rPr lang="en-GB" b="1" baseline="0" err="1">
                <a:solidFill>
                  <a:schemeClr val="bg1">
                    <a:alpha val="45000"/>
                  </a:schemeClr>
                </a:solidFill>
                <a:latin typeface="+mn-lt"/>
              </a:rPr>
              <a:t>Aeráide</a:t>
            </a:r>
            <a:r>
              <a:rPr lang="en-GB" b="1" baseline="0">
                <a:solidFill>
                  <a:schemeClr val="bg1">
                    <a:alpha val="45000"/>
                  </a:schemeClr>
                </a:solidFill>
                <a:latin typeface="+mn-lt"/>
              </a:rPr>
              <a:t> </a:t>
            </a:r>
            <a:r>
              <a:rPr lang="en-GB" b="1" baseline="0" err="1">
                <a:solidFill>
                  <a:schemeClr val="bg1">
                    <a:alpha val="45000"/>
                  </a:schemeClr>
                </a:solidFill>
                <a:latin typeface="+mn-lt"/>
              </a:rPr>
              <a:t>agus</a:t>
            </a:r>
            <a:r>
              <a:rPr lang="en-GB" b="1" baseline="0">
                <a:solidFill>
                  <a:schemeClr val="bg1">
                    <a:alpha val="45000"/>
                  </a:schemeClr>
                </a:solidFill>
                <a:latin typeface="+mn-lt"/>
              </a:rPr>
              <a:t> </a:t>
            </a:r>
            <a:r>
              <a:rPr lang="en-GB" b="1" baseline="0" err="1">
                <a:solidFill>
                  <a:schemeClr val="bg1">
                    <a:alpha val="45000"/>
                  </a:schemeClr>
                </a:solidFill>
                <a:latin typeface="+mn-lt"/>
              </a:rPr>
              <a:t>Cumarsáide</a:t>
            </a:r>
            <a:r>
              <a:rPr lang="en-GB" b="1">
                <a:solidFill>
                  <a:schemeClr val="bg1">
                    <a:alpha val="45000"/>
                  </a:schemeClr>
                </a:solidFill>
                <a:latin typeface="+mn-lt"/>
              </a:rPr>
              <a:t> </a:t>
            </a:r>
            <a:r>
              <a:rPr>
                <a:solidFill>
                  <a:schemeClr val="bg1">
                    <a:alpha val="45000"/>
                  </a:schemeClr>
                </a:solidFill>
                <a:latin typeface="+mn-lt"/>
              </a:rPr>
              <a:t>| </a:t>
            </a:r>
            <a:r>
              <a:rPr lang="en-US">
                <a:solidFill>
                  <a:schemeClr val="bg1">
                    <a:alpha val="45000"/>
                  </a:schemeClr>
                </a:solidFill>
                <a:latin typeface="+mn-lt"/>
              </a:rPr>
              <a:t>Department of the Environment,</a:t>
            </a:r>
            <a:r>
              <a:rPr lang="en-US" baseline="0">
                <a:solidFill>
                  <a:schemeClr val="bg1">
                    <a:alpha val="45000"/>
                  </a:schemeClr>
                </a:solidFill>
                <a:latin typeface="+mn-lt"/>
              </a:rPr>
              <a:t> Climate and Communications</a:t>
            </a:r>
            <a:endParaRPr>
              <a:solidFill>
                <a:schemeClr val="bg1">
                  <a:alpha val="45000"/>
                </a:schemeClr>
              </a:solidFill>
              <a:latin typeface="+mn-lt"/>
            </a:endParaRPr>
          </a:p>
        </p:txBody>
      </p:sp>
    </p:spTree>
    <p:extLst>
      <p:ext uri="{BB962C8B-B14F-4D97-AF65-F5344CB8AC3E}">
        <p14:creationId xmlns:p14="http://schemas.microsoft.com/office/powerpoint/2010/main" val="27556563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403600" y="8089900"/>
            <a:ext cx="20980400" cy="5626100"/>
          </a:xfrm>
          <a:prstGeom prst="rect">
            <a:avLst/>
          </a:prstGeom>
        </p:spPr>
      </p:pic>
      <p:pic>
        <p:nvPicPr>
          <p:cNvPr id="11" name="Picture 10"/>
          <p:cNvPicPr>
            <a:picLocks noChangeAspect="1"/>
          </p:cNvPicPr>
          <p:nvPr userDrawn="1"/>
        </p:nvPicPr>
        <p:blipFill>
          <a:blip r:embed="rId3"/>
          <a:stretch>
            <a:fillRect/>
          </a:stretch>
        </p:blipFill>
        <p:spPr>
          <a:xfrm>
            <a:off x="0" y="10236200"/>
            <a:ext cx="13004800" cy="3479800"/>
          </a:xfrm>
          <a:prstGeom prst="rect">
            <a:avLst/>
          </a:prstGeom>
        </p:spPr>
      </p:pic>
      <p:sp>
        <p:nvSpPr>
          <p:cNvPr id="13" name="Title Text"/>
          <p:cNvSpPr txBox="1">
            <a:spLocks noGrp="1"/>
          </p:cNvSpPr>
          <p:nvPr>
            <p:ph type="title"/>
          </p:nvPr>
        </p:nvSpPr>
        <p:spPr>
          <a:xfrm>
            <a:off x="5849708" y="4006515"/>
            <a:ext cx="16773590" cy="8145380"/>
          </a:xfrm>
          <a:prstGeom prst="rect">
            <a:avLst/>
          </a:prstGeom>
        </p:spPr>
        <p:txBody>
          <a:bodyPr anchor="t" anchorCtr="0"/>
          <a:lstStyle>
            <a:lvl1pPr algn="l">
              <a:lnSpc>
                <a:spcPct val="80000"/>
              </a:lnSpc>
              <a:defRPr sz="18000" b="0" i="0" cap="none" spc="-300">
                <a:solidFill>
                  <a:srgbClr val="004D44"/>
                </a:solidFill>
                <a:latin typeface="+mn-lt"/>
                <a:ea typeface="Calibri Light" charset="0"/>
                <a:cs typeface="Calibri Light" charset="0"/>
                <a:sym typeface="Open Sans Light"/>
              </a:defRPr>
            </a:lvl1pPr>
          </a:lstStyle>
          <a:p>
            <a:r>
              <a:rPr lang="en-US"/>
              <a:t>Click to edit Master title style</a:t>
            </a:r>
            <a:endParaRP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10" name="Text Placeholder 9"/>
          <p:cNvSpPr>
            <a:spLocks noGrp="1"/>
          </p:cNvSpPr>
          <p:nvPr>
            <p:ph type="body" sz="quarter" idx="11" hasCustomPrompt="1"/>
          </p:nvPr>
        </p:nvSpPr>
        <p:spPr>
          <a:xfrm>
            <a:off x="5923850" y="1608755"/>
            <a:ext cx="15208950" cy="748365"/>
          </a:xfrm>
          <a:prstGeom prst="rect">
            <a:avLst/>
          </a:prstGeom>
        </p:spPr>
        <p:txBody>
          <a:bodyPr/>
          <a:lstStyle>
            <a:lvl1pPr algn="l">
              <a:defRPr sz="2800" b="0" i="0" spc="-10" baseline="0">
                <a:solidFill>
                  <a:srgbClr val="004D44"/>
                </a:solidFill>
                <a:latin typeface="+mn-lt"/>
                <a:ea typeface="Calibri Light" charset="0"/>
                <a:cs typeface="Calibri Light" charset="0"/>
              </a:defRPr>
            </a:lvl1pPr>
          </a:lstStyle>
          <a:p>
            <a:pPr marL="0" marR="0" lvl="0" indent="0" algn="l" defTabSz="825500" eaLnBrk="1" fontAlgn="auto" latinLnBrk="0" hangingPunct="1">
              <a:lnSpc>
                <a:spcPct val="110000"/>
              </a:lnSpc>
              <a:spcBef>
                <a:spcPts val="0"/>
              </a:spcBef>
              <a:spcAft>
                <a:spcPts val="0"/>
              </a:spcAft>
              <a:buClrTx/>
              <a:buSzTx/>
              <a:buFontTx/>
              <a:buNone/>
              <a:tabLst/>
              <a:defRPr/>
            </a:pPr>
            <a:r>
              <a:rPr lang="en-US"/>
              <a:t>Running heading</a:t>
            </a:r>
          </a:p>
        </p:txBody>
      </p:sp>
      <p:sp>
        <p:nvSpPr>
          <p:cNvPr id="3" name="Text Placeholder 2"/>
          <p:cNvSpPr>
            <a:spLocks noGrp="1"/>
          </p:cNvSpPr>
          <p:nvPr>
            <p:ph type="body" sz="quarter" idx="12" hasCustomPrompt="1"/>
          </p:nvPr>
        </p:nvSpPr>
        <p:spPr>
          <a:xfrm>
            <a:off x="1155700" y="2706371"/>
            <a:ext cx="3708400" cy="9140724"/>
          </a:xfrm>
          <a:prstGeom prst="rect">
            <a:avLst/>
          </a:prstGeom>
        </p:spPr>
        <p:txBody>
          <a:bodyPr anchor="t"/>
          <a:lstStyle>
            <a:lvl1pPr>
              <a:defRPr sz="41000">
                <a:solidFill>
                  <a:srgbClr val="A39161"/>
                </a:solidFill>
                <a:latin typeface="+mn-lt"/>
              </a:defRPr>
            </a:lvl1pPr>
          </a:lstStyle>
          <a:p>
            <a:pPr lvl="0"/>
            <a:r>
              <a:rPr lang="en-US"/>
              <a:t>#</a:t>
            </a:r>
          </a:p>
        </p:txBody>
      </p:sp>
      <p:sp>
        <p:nvSpPr>
          <p:cNvPr id="12" name="Rialtas na hÉireann | Government of Ireland"/>
          <p:cNvSpPr txBox="1"/>
          <p:nvPr userDrawn="1"/>
        </p:nvSpPr>
        <p:spPr>
          <a:xfrm>
            <a:off x="5923850" y="12611805"/>
            <a:ext cx="11895885"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r>
              <a:rPr lang="en-GB" b="1">
                <a:latin typeface="+mn-lt"/>
              </a:rPr>
              <a:t>An </a:t>
            </a:r>
            <a:r>
              <a:rPr lang="en-GB" b="1" err="1">
                <a:latin typeface="+mn-lt"/>
              </a:rPr>
              <a:t>Roinn</a:t>
            </a:r>
            <a:r>
              <a:rPr lang="en-GB" b="1">
                <a:latin typeface="+mn-lt"/>
              </a:rPr>
              <a:t> </a:t>
            </a:r>
            <a:r>
              <a:rPr lang="en-GB" b="1" err="1">
                <a:latin typeface="+mn-lt"/>
              </a:rPr>
              <a:t>Comhshaoil</a:t>
            </a:r>
            <a:r>
              <a:rPr lang="en-GB" b="1">
                <a:latin typeface="+mn-lt"/>
              </a:rPr>
              <a:t>,</a:t>
            </a:r>
            <a:r>
              <a:rPr lang="en-GB" b="1" baseline="0">
                <a:latin typeface="+mn-lt"/>
              </a:rPr>
              <a:t> </a:t>
            </a:r>
            <a:r>
              <a:rPr lang="en-GB" b="1" baseline="0" err="1">
                <a:latin typeface="+mn-lt"/>
              </a:rPr>
              <a:t>Aeráide</a:t>
            </a:r>
            <a:r>
              <a:rPr lang="en-GB" b="1" baseline="0">
                <a:latin typeface="+mn-lt"/>
              </a:rPr>
              <a:t> </a:t>
            </a:r>
            <a:r>
              <a:rPr lang="en-GB" b="1" baseline="0" err="1">
                <a:latin typeface="+mn-lt"/>
              </a:rPr>
              <a:t>agus</a:t>
            </a:r>
            <a:r>
              <a:rPr lang="en-GB" b="1" baseline="0">
                <a:latin typeface="+mn-lt"/>
              </a:rPr>
              <a:t> </a:t>
            </a:r>
            <a:r>
              <a:rPr lang="en-GB" b="1" baseline="0" err="1">
                <a:latin typeface="+mn-lt"/>
              </a:rPr>
              <a:t>Cumarsáide</a:t>
            </a:r>
            <a:r>
              <a:rPr lang="en-GB" b="1" baseline="0">
                <a:latin typeface="+mn-lt"/>
              </a:rPr>
              <a:t> </a:t>
            </a:r>
            <a:r>
              <a:rPr>
                <a:latin typeface="+mn-lt"/>
              </a:rPr>
              <a:t>| </a:t>
            </a:r>
            <a:r>
              <a:rPr lang="en-US">
                <a:latin typeface="+mn-lt"/>
              </a:rPr>
              <a:t>Department of the Environment,</a:t>
            </a:r>
            <a:r>
              <a:rPr lang="en-US" baseline="0">
                <a:latin typeface="+mn-lt"/>
              </a:rPr>
              <a:t> Climate and Communications</a:t>
            </a:r>
            <a:endParaRPr>
              <a:latin typeface="+mn-lt"/>
            </a:endParaRPr>
          </a:p>
        </p:txBody>
      </p:sp>
    </p:spTree>
    <p:extLst>
      <p:ext uri="{BB962C8B-B14F-4D97-AF65-F5344CB8AC3E}">
        <p14:creationId xmlns:p14="http://schemas.microsoft.com/office/powerpoint/2010/main" val="1665439785"/>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403600" y="8089900"/>
            <a:ext cx="20980400" cy="5626100"/>
          </a:xfrm>
          <a:prstGeom prst="rect">
            <a:avLst/>
          </a:prstGeom>
        </p:spPr>
      </p:pic>
      <p:pic>
        <p:nvPicPr>
          <p:cNvPr id="15" name="Picture 14"/>
          <p:cNvPicPr>
            <a:picLocks noChangeAspect="1"/>
          </p:cNvPicPr>
          <p:nvPr userDrawn="1"/>
        </p:nvPicPr>
        <p:blipFill>
          <a:blip r:embed="rId3"/>
          <a:stretch>
            <a:fillRect/>
          </a:stretch>
        </p:blipFill>
        <p:spPr>
          <a:xfrm>
            <a:off x="0" y="10236200"/>
            <a:ext cx="13004800" cy="3479800"/>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9" name="Body Level One…"/>
          <p:cNvSpPr txBox="1">
            <a:spLocks noGrp="1"/>
          </p:cNvSpPr>
          <p:nvPr>
            <p:ph type="body" idx="1" hasCustomPrompt="1"/>
          </p:nvPr>
        </p:nvSpPr>
        <p:spPr>
          <a:xfrm>
            <a:off x="1441451" y="3556000"/>
            <a:ext cx="19770224" cy="8752305"/>
          </a:xfrm>
          <a:prstGeom prst="rect">
            <a:avLst/>
          </a:prstGeom>
        </p:spPr>
        <p:txBody>
          <a:bodyPr numCol="1" spcCol="1039079">
            <a:normAutofit/>
          </a:bodyPr>
          <a:lstStyle>
            <a:lvl1pPr algn="l">
              <a:defRPr sz="18000" b="0" i="0" spc="-85">
                <a:solidFill>
                  <a:schemeClr val="bg1"/>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r>
              <a:rPr lang="en-US"/>
              <a:t>Title Text</a:t>
            </a:r>
            <a:endParaRPr lang="en-US" sz="4800" spc="0">
              <a:latin typeface="+mn-lt"/>
            </a:endParaRPr>
          </a:p>
        </p:txBody>
      </p:sp>
      <p:sp>
        <p:nvSpPr>
          <p:cNvPr id="8" name="Rialtas na hÉireann | Government of Ireland"/>
          <p:cNvSpPr txBox="1"/>
          <p:nvPr userDrawn="1"/>
        </p:nvSpPr>
        <p:spPr>
          <a:xfrm>
            <a:off x="1441449" y="12611805"/>
            <a:ext cx="1290096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solidFill>
                  <a:schemeClr val="bg1">
                    <a:alpha val="45000"/>
                  </a:schemeClr>
                </a:solidFill>
                <a:latin typeface="+mn-lt"/>
              </a:rPr>
              <a:t>‹#›</a:t>
            </a:fld>
            <a:r>
              <a:rPr lang="en-GB" b="1">
                <a:solidFill>
                  <a:schemeClr val="bg1">
                    <a:alpha val="45000"/>
                  </a:schemeClr>
                </a:solidFill>
                <a:latin typeface="+mn-lt"/>
              </a:rPr>
              <a:t>  </a:t>
            </a:r>
            <a:r>
              <a:rPr lang="en-IE" b="1">
                <a:solidFill>
                  <a:schemeClr val="bg1">
                    <a:alpha val="45000"/>
                  </a:schemeClr>
                </a:solidFill>
                <a:latin typeface="+mn-lt"/>
              </a:rPr>
              <a:t>An </a:t>
            </a:r>
            <a:r>
              <a:rPr lang="en-IE" b="1" err="1">
                <a:solidFill>
                  <a:schemeClr val="bg1">
                    <a:alpha val="45000"/>
                  </a:schemeClr>
                </a:solidFill>
                <a:latin typeface="+mn-lt"/>
              </a:rPr>
              <a:t>Roinn</a:t>
            </a:r>
            <a:r>
              <a:rPr lang="en-IE" b="1">
                <a:solidFill>
                  <a:schemeClr val="bg1">
                    <a:alpha val="45000"/>
                  </a:schemeClr>
                </a:solidFill>
                <a:latin typeface="+mn-lt"/>
              </a:rPr>
              <a:t> </a:t>
            </a:r>
            <a:r>
              <a:rPr lang="en-IE" b="1" err="1">
                <a:solidFill>
                  <a:schemeClr val="bg1">
                    <a:alpha val="45000"/>
                  </a:schemeClr>
                </a:solidFill>
                <a:latin typeface="+mn-lt"/>
              </a:rPr>
              <a:t>Comhshaoil</a:t>
            </a:r>
            <a:r>
              <a:rPr lang="en-IE" b="1">
                <a:solidFill>
                  <a:schemeClr val="bg1">
                    <a:alpha val="45000"/>
                  </a:schemeClr>
                </a:solidFill>
                <a:latin typeface="+mn-lt"/>
              </a:rPr>
              <a:t>, </a:t>
            </a:r>
            <a:r>
              <a:rPr lang="en-IE" b="1" err="1">
                <a:solidFill>
                  <a:schemeClr val="bg1">
                    <a:alpha val="45000"/>
                  </a:schemeClr>
                </a:solidFill>
                <a:latin typeface="+mn-lt"/>
              </a:rPr>
              <a:t>Aeráide</a:t>
            </a:r>
            <a:r>
              <a:rPr lang="en-IE" b="1">
                <a:solidFill>
                  <a:schemeClr val="bg1">
                    <a:alpha val="45000"/>
                  </a:schemeClr>
                </a:solidFill>
                <a:latin typeface="+mn-lt"/>
              </a:rPr>
              <a:t> </a:t>
            </a:r>
            <a:r>
              <a:rPr lang="en-IE" b="1" err="1">
                <a:solidFill>
                  <a:schemeClr val="bg1">
                    <a:alpha val="45000"/>
                  </a:schemeClr>
                </a:solidFill>
                <a:latin typeface="+mn-lt"/>
              </a:rPr>
              <a:t>agus</a:t>
            </a:r>
            <a:r>
              <a:rPr lang="en-IE" b="1">
                <a:solidFill>
                  <a:schemeClr val="bg1">
                    <a:alpha val="45000"/>
                  </a:schemeClr>
                </a:solidFill>
                <a:latin typeface="+mn-lt"/>
              </a:rPr>
              <a:t> </a:t>
            </a:r>
            <a:r>
              <a:rPr lang="en-IE" b="1" err="1">
                <a:solidFill>
                  <a:schemeClr val="bg1">
                    <a:alpha val="45000"/>
                  </a:schemeClr>
                </a:solidFill>
                <a:latin typeface="+mn-lt"/>
              </a:rPr>
              <a:t>Cumarsáide</a:t>
            </a:r>
            <a:r>
              <a:rPr lang="en-IE" b="1">
                <a:solidFill>
                  <a:schemeClr val="bg1">
                    <a:alpha val="45000"/>
                  </a:schemeClr>
                </a:solidFill>
                <a:latin typeface="+mn-lt"/>
              </a:rPr>
              <a:t> | </a:t>
            </a:r>
            <a:r>
              <a:rPr lang="en-IE" b="0">
                <a:solidFill>
                  <a:schemeClr val="bg1">
                    <a:alpha val="45000"/>
                  </a:schemeClr>
                </a:solidFill>
                <a:latin typeface="+mn-lt"/>
              </a:rPr>
              <a:t>Department of the Environment, Climate and Communications</a:t>
            </a:r>
          </a:p>
        </p:txBody>
      </p:sp>
    </p:spTree>
    <p:extLst>
      <p:ext uri="{BB962C8B-B14F-4D97-AF65-F5344CB8AC3E}">
        <p14:creationId xmlns:p14="http://schemas.microsoft.com/office/powerpoint/2010/main" val="9341692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3403600" y="8089900"/>
            <a:ext cx="20980400" cy="5626100"/>
          </a:xfrm>
          <a:prstGeom prst="rect">
            <a:avLst/>
          </a:prstGeom>
        </p:spPr>
      </p:pic>
      <p:pic>
        <p:nvPicPr>
          <p:cNvPr id="8" name="Picture 7"/>
          <p:cNvPicPr>
            <a:picLocks noChangeAspect="1"/>
          </p:cNvPicPr>
          <p:nvPr userDrawn="1"/>
        </p:nvPicPr>
        <p:blipFill>
          <a:blip r:embed="rId3"/>
          <a:stretch>
            <a:fillRect/>
          </a:stretch>
        </p:blipFill>
        <p:spPr>
          <a:xfrm>
            <a:off x="0" y="10236200"/>
            <a:ext cx="13004800" cy="3479800"/>
          </a:xfrm>
          <a:prstGeom prst="rect">
            <a:avLst/>
          </a:prstGeom>
        </p:spPr>
      </p:pic>
      <p:sp>
        <p:nvSpPr>
          <p:cNvPr id="10" name="Rialtas na hÉireann | Government of Ireland"/>
          <p:cNvSpPr txBox="1"/>
          <p:nvPr userDrawn="1"/>
        </p:nvSpPr>
        <p:spPr>
          <a:xfrm>
            <a:off x="1441449" y="12473306"/>
            <a:ext cx="12900968"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t>
            </a:r>
            <a:r>
              <a:rPr lang="en-IE" b="1">
                <a:latin typeface="+mn-lt"/>
              </a:rPr>
              <a:t>An </a:t>
            </a:r>
            <a:r>
              <a:rPr lang="en-IE" b="1" err="1">
                <a:latin typeface="+mn-lt"/>
              </a:rPr>
              <a:t>Roinn</a:t>
            </a:r>
            <a:r>
              <a:rPr lang="en-IE" b="1">
                <a:latin typeface="+mn-lt"/>
              </a:rPr>
              <a:t> </a:t>
            </a:r>
            <a:r>
              <a:rPr lang="en-IE" b="1" err="1">
                <a:latin typeface="+mn-lt"/>
              </a:rPr>
              <a:t>Comhshaoil</a:t>
            </a:r>
            <a:r>
              <a:rPr lang="en-IE" b="1">
                <a:latin typeface="+mn-lt"/>
              </a:rPr>
              <a:t>, </a:t>
            </a:r>
            <a:r>
              <a:rPr lang="en-IE" b="1" err="1">
                <a:latin typeface="+mn-lt"/>
              </a:rPr>
              <a:t>Aeráide</a:t>
            </a:r>
            <a:r>
              <a:rPr lang="en-IE" b="1">
                <a:latin typeface="+mn-lt"/>
              </a:rPr>
              <a:t> </a:t>
            </a:r>
            <a:r>
              <a:rPr lang="en-IE" b="1" err="1">
                <a:latin typeface="+mn-lt"/>
              </a:rPr>
              <a:t>agus</a:t>
            </a:r>
            <a:r>
              <a:rPr lang="en-IE" b="1">
                <a:latin typeface="+mn-lt"/>
              </a:rPr>
              <a:t> </a:t>
            </a:r>
            <a:r>
              <a:rPr lang="en-IE" b="1" err="1">
                <a:latin typeface="+mn-lt"/>
              </a:rPr>
              <a:t>Cumarsáide</a:t>
            </a:r>
            <a:r>
              <a:rPr lang="en-IE" b="1">
                <a:latin typeface="+mn-lt"/>
              </a:rPr>
              <a:t> | </a:t>
            </a:r>
            <a:r>
              <a:rPr lang="en-IE" b="0">
                <a:latin typeface="+mn-lt"/>
              </a:rPr>
              <a:t>Department of the Environment, Climate and Communications</a:t>
            </a:r>
          </a:p>
          <a:p>
            <a:endParaRPr>
              <a:latin typeface="+mn-lt"/>
            </a:endParaRPr>
          </a:p>
        </p:txBody>
      </p:sp>
      <p:sp>
        <p:nvSpPr>
          <p:cNvPr id="43" name="Body Level One…"/>
          <p:cNvSpPr txBox="1">
            <a:spLocks noGrp="1"/>
          </p:cNvSpPr>
          <p:nvPr>
            <p:ph type="body" idx="1" hasCustomPrompt="1"/>
          </p:nvPr>
        </p:nvSpPr>
        <p:spPr>
          <a:xfrm>
            <a:off x="1441451" y="3556000"/>
            <a:ext cx="19770224" cy="8752305"/>
          </a:xfrm>
          <a:prstGeom prst="rect">
            <a:avLst/>
          </a:prstGeom>
        </p:spPr>
        <p:txBody>
          <a:bodyPr numCol="1" spcCol="1039079">
            <a:normAutofit/>
          </a:bodyPr>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r>
              <a:rPr lang="en-US"/>
              <a:t>Title Text</a:t>
            </a:r>
            <a:endParaRPr lang="en-US" sz="4800" spc="0">
              <a:latin typeface="+mn-lt"/>
            </a:endParaRP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Tree>
    <p:extLst>
      <p:ext uri="{BB962C8B-B14F-4D97-AF65-F5344CB8AC3E}">
        <p14:creationId xmlns:p14="http://schemas.microsoft.com/office/powerpoint/2010/main" val="16745239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1441451" y="3556000"/>
            <a:ext cx="19770224" cy="8752305"/>
          </a:xfrm>
          <a:prstGeom prst="rect">
            <a:avLst/>
          </a:prstGeom>
        </p:spPr>
        <p:txBody>
          <a:bodyPr numCol="1" spcCol="1039079">
            <a:normAutofit/>
          </a:bodyPr>
          <a:lstStyle>
            <a:lvl1pPr algn="l">
              <a:defRPr sz="18000" b="0" i="0" spc="-85">
                <a:solidFill>
                  <a:srgbClr val="004D44"/>
                </a:solidFill>
                <a:latin typeface="+mn-lt"/>
                <a:ea typeface="Calibri" charset="0"/>
                <a:cs typeface="Calibri" charset="0"/>
              </a:defRPr>
            </a:lvl1pPr>
            <a:lvl2pPr marL="0" indent="0" algn="l">
              <a:buClr>
                <a:schemeClr val="accent2">
                  <a:lumMod val="50000"/>
                </a:schemeClr>
              </a:buClr>
              <a:buFont typeface="Arial" charset="0"/>
              <a:buNone/>
              <a:defRPr sz="4400" b="0" i="0" spc="-85">
                <a:solidFill>
                  <a:srgbClr val="5E5E5E"/>
                </a:solidFill>
                <a:latin typeface="+mn-lt"/>
                <a:ea typeface="Calibri Light" charset="0"/>
                <a:cs typeface="Calibri Light" charset="0"/>
              </a:defRPr>
            </a:lvl2pPr>
            <a:lvl3pPr marL="1219200" indent="-609600" algn="l">
              <a:buClr>
                <a:schemeClr val="accent4">
                  <a:hueOff val="-1081314"/>
                  <a:satOff val="4338"/>
                  <a:lumOff val="-8931"/>
                </a:schemeClr>
              </a:buClr>
              <a:buSzPct val="100000"/>
              <a:buChar char="—"/>
              <a:defRPr sz="4400" b="0" i="1">
                <a:solidFill>
                  <a:srgbClr val="5E5E5E"/>
                </a:solidFill>
                <a:latin typeface="+mn-lt"/>
                <a:ea typeface="Calibri Light" charset="0"/>
                <a:cs typeface="Calibri Light" charset="0"/>
              </a:defRPr>
            </a:lvl3pPr>
            <a:lvl4pPr marL="1828800" indent="-609600" algn="l">
              <a:buClr>
                <a:srgbClr val="83BE41"/>
              </a:buClr>
              <a:buSzPct val="100000"/>
              <a:buFont typeface=".AppleSystemUIFont" charset="-120"/>
              <a:buChar char="—"/>
              <a:defRPr sz="4400" b="0" i="0">
                <a:solidFill>
                  <a:srgbClr val="5E5E5E"/>
                </a:solidFill>
                <a:latin typeface="+mn-lt"/>
                <a:ea typeface="Calibri Light" charset="0"/>
                <a:cs typeface="Calibri Light" charset="0"/>
              </a:defRPr>
            </a:lvl4pPr>
            <a:lvl5pPr marL="2413000" indent="-609600" algn="l">
              <a:buClr>
                <a:srgbClr val="929292"/>
              </a:buClr>
              <a:buSzPct val="100000"/>
              <a:buChar char="–"/>
              <a:defRPr sz="4400" b="0" i="1">
                <a:solidFill>
                  <a:srgbClr val="5E5E5E"/>
                </a:solidFill>
                <a:latin typeface="+mn-lt"/>
                <a:ea typeface="Calibri Light" charset="0"/>
                <a:cs typeface="Calibri Light" charset="0"/>
              </a:defRPr>
            </a:lvl5pPr>
          </a:lstStyle>
          <a:p>
            <a:r>
              <a:rPr lang="en-US"/>
              <a:t>Title Text</a:t>
            </a:r>
            <a:endParaRPr lang="en-US" sz="4800" spc="0">
              <a:latin typeface="+mn-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5" name="Rialtas na hÉireann | Government of Ireland"/>
          <p:cNvSpPr txBox="1"/>
          <p:nvPr userDrawn="1"/>
        </p:nvSpPr>
        <p:spPr>
          <a:xfrm>
            <a:off x="1441449" y="12611805"/>
            <a:ext cx="1290096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t>
            </a:r>
            <a:r>
              <a:rPr lang="en-IE" b="1">
                <a:latin typeface="+mn-lt"/>
              </a:rPr>
              <a:t>An </a:t>
            </a:r>
            <a:r>
              <a:rPr lang="en-IE" b="1" err="1">
                <a:latin typeface="+mn-lt"/>
              </a:rPr>
              <a:t>Roinn</a:t>
            </a:r>
            <a:r>
              <a:rPr lang="en-IE" b="1">
                <a:latin typeface="+mn-lt"/>
              </a:rPr>
              <a:t> </a:t>
            </a:r>
            <a:r>
              <a:rPr lang="en-IE" b="1" err="1">
                <a:latin typeface="+mn-lt"/>
              </a:rPr>
              <a:t>Comhshaoil</a:t>
            </a:r>
            <a:r>
              <a:rPr lang="en-IE" b="1">
                <a:latin typeface="+mn-lt"/>
              </a:rPr>
              <a:t>, </a:t>
            </a:r>
            <a:r>
              <a:rPr lang="en-IE" b="1" err="1">
                <a:latin typeface="+mn-lt"/>
              </a:rPr>
              <a:t>Aeráide</a:t>
            </a:r>
            <a:r>
              <a:rPr lang="en-IE" b="1">
                <a:latin typeface="+mn-lt"/>
              </a:rPr>
              <a:t> </a:t>
            </a:r>
            <a:r>
              <a:rPr lang="en-IE" b="1" err="1">
                <a:latin typeface="+mn-lt"/>
              </a:rPr>
              <a:t>agus</a:t>
            </a:r>
            <a:r>
              <a:rPr lang="en-IE" b="1">
                <a:latin typeface="+mn-lt"/>
              </a:rPr>
              <a:t> </a:t>
            </a:r>
            <a:r>
              <a:rPr lang="en-IE" b="1" err="1">
                <a:latin typeface="+mn-lt"/>
              </a:rPr>
              <a:t>Cumarsáide</a:t>
            </a:r>
            <a:r>
              <a:rPr lang="en-IE" b="1">
                <a:latin typeface="+mn-lt"/>
              </a:rPr>
              <a:t> | </a:t>
            </a:r>
            <a:r>
              <a:rPr lang="en-IE" b="0">
                <a:latin typeface="+mn-lt"/>
              </a:rPr>
              <a:t>Department of the Environment, Climate and Communications</a:t>
            </a:r>
          </a:p>
        </p:txBody>
      </p:sp>
    </p:spTree>
    <p:extLst>
      <p:ext uri="{BB962C8B-B14F-4D97-AF65-F5344CB8AC3E}">
        <p14:creationId xmlns:p14="http://schemas.microsoft.com/office/powerpoint/2010/main" val="96042496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1441450" y="946150"/>
            <a:ext cx="19325056" cy="2286000"/>
          </a:xfrm>
          <a:prstGeom prst="rect">
            <a:avLst/>
          </a:prstGeom>
        </p:spPr>
        <p:txBody>
          <a:bodyPr anchor="t">
            <a:normAutofit/>
          </a:bodyPr>
          <a:lstStyle>
            <a:lvl1pPr algn="l">
              <a:lnSpc>
                <a:spcPct val="80000"/>
              </a:lnSpc>
              <a:defRPr sz="9600" b="1" cap="none" spc="-180" baseline="0">
                <a:solidFill>
                  <a:srgbClr val="004E46"/>
                </a:solidFill>
                <a:latin typeface="+mn-lt"/>
                <a:ea typeface="Calibri" charset="0"/>
                <a:cs typeface="Calibri" charset="0"/>
              </a:defRPr>
            </a:lvl1pPr>
          </a:lstStyle>
          <a:p>
            <a:r>
              <a:rPr lang="en-US"/>
              <a:t>Title Text</a:t>
            </a:r>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6" name="Picture Placeholder 5"/>
          <p:cNvSpPr>
            <a:spLocks noGrp="1"/>
          </p:cNvSpPr>
          <p:nvPr>
            <p:ph type="pic" sz="quarter" idx="10"/>
          </p:nvPr>
        </p:nvSpPr>
        <p:spPr>
          <a:xfrm>
            <a:off x="12007850" y="3556000"/>
            <a:ext cx="11233150" cy="8644021"/>
          </a:xfrm>
          <a:prstGeom prst="rect">
            <a:avLst/>
          </a:prstGeom>
        </p:spPr>
        <p:txBody>
          <a:bodyPr/>
          <a:lstStyle>
            <a:lvl1pPr>
              <a:defRPr sz="6000">
                <a:latin typeface="+mn-lt"/>
              </a:defRPr>
            </a:lvl1pPr>
          </a:lstStyle>
          <a:p>
            <a:r>
              <a:rPr lang="en-US"/>
              <a:t>Click icon to add picture</a:t>
            </a:r>
          </a:p>
        </p:txBody>
      </p:sp>
      <p:sp>
        <p:nvSpPr>
          <p:cNvPr id="8" name="Text Placeholder 4"/>
          <p:cNvSpPr>
            <a:spLocks noGrp="1"/>
          </p:cNvSpPr>
          <p:nvPr>
            <p:ph type="body" sz="quarter" idx="12"/>
          </p:nvPr>
        </p:nvSpPr>
        <p:spPr>
          <a:xfrm>
            <a:off x="1462298" y="3555999"/>
            <a:ext cx="9856787" cy="8644021"/>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ialtas na hÉireann | Government of Ireland"/>
          <p:cNvSpPr txBox="1"/>
          <p:nvPr userDrawn="1"/>
        </p:nvSpPr>
        <p:spPr>
          <a:xfrm>
            <a:off x="1441449" y="12473306"/>
            <a:ext cx="12900968"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t>
            </a:r>
            <a:r>
              <a:rPr lang="en-IE" b="1">
                <a:latin typeface="+mn-lt"/>
              </a:rPr>
              <a:t>An </a:t>
            </a:r>
            <a:r>
              <a:rPr lang="en-IE" b="1" err="1">
                <a:latin typeface="+mn-lt"/>
              </a:rPr>
              <a:t>Roinn</a:t>
            </a:r>
            <a:r>
              <a:rPr lang="en-IE" b="1">
                <a:latin typeface="+mn-lt"/>
              </a:rPr>
              <a:t> </a:t>
            </a:r>
            <a:r>
              <a:rPr lang="en-IE" b="1" err="1">
                <a:latin typeface="+mn-lt"/>
              </a:rPr>
              <a:t>Comhshaoil</a:t>
            </a:r>
            <a:r>
              <a:rPr lang="en-IE" b="1">
                <a:latin typeface="+mn-lt"/>
              </a:rPr>
              <a:t>, </a:t>
            </a:r>
            <a:r>
              <a:rPr lang="en-IE" b="1" err="1">
                <a:latin typeface="+mn-lt"/>
              </a:rPr>
              <a:t>Aeráide</a:t>
            </a:r>
            <a:r>
              <a:rPr lang="en-IE" b="1">
                <a:latin typeface="+mn-lt"/>
              </a:rPr>
              <a:t> </a:t>
            </a:r>
            <a:r>
              <a:rPr lang="en-IE" b="1" err="1">
                <a:latin typeface="+mn-lt"/>
              </a:rPr>
              <a:t>agus</a:t>
            </a:r>
            <a:r>
              <a:rPr lang="en-IE" b="1">
                <a:latin typeface="+mn-lt"/>
              </a:rPr>
              <a:t> </a:t>
            </a:r>
            <a:r>
              <a:rPr lang="en-IE" b="1" err="1">
                <a:latin typeface="+mn-lt"/>
              </a:rPr>
              <a:t>Cumarsáide</a:t>
            </a:r>
            <a:r>
              <a:rPr lang="en-IE" b="1">
                <a:latin typeface="+mn-lt"/>
              </a:rPr>
              <a:t> | </a:t>
            </a:r>
            <a:r>
              <a:rPr lang="en-IE" b="0">
                <a:latin typeface="+mn-lt"/>
              </a:rPr>
              <a:t>Department of the Environment, Climate and Communications</a:t>
            </a:r>
          </a:p>
          <a:p>
            <a:endParaRPr>
              <a:latin typeface="+mn-lt"/>
            </a:endParaRPr>
          </a:p>
        </p:txBody>
      </p:sp>
    </p:spTree>
    <p:extLst>
      <p:ext uri="{BB962C8B-B14F-4D97-AF65-F5344CB8AC3E}">
        <p14:creationId xmlns:p14="http://schemas.microsoft.com/office/powerpoint/2010/main" val="18319739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1441450" y="2157112"/>
            <a:ext cx="9877339" cy="2901242"/>
          </a:xfrm>
          <a:prstGeom prst="rect">
            <a:avLst/>
          </a:prstGeom>
        </p:spPr>
        <p:txBody>
          <a:bodyPr anchor="t">
            <a:normAutofit/>
          </a:bodyPr>
          <a:lstStyle>
            <a:lvl1pPr algn="l">
              <a:lnSpc>
                <a:spcPct val="80000"/>
              </a:lnSpc>
              <a:defRPr sz="7000" b="1" cap="none" spc="0">
                <a:solidFill>
                  <a:srgbClr val="004E46"/>
                </a:solidFill>
                <a:latin typeface="+mn-lt"/>
                <a:ea typeface="Calibri" charset="0"/>
                <a:cs typeface="Calibri" charset="0"/>
              </a:defRPr>
            </a:lvl1pPr>
          </a:lstStyle>
          <a:p>
            <a:r>
              <a:rPr lang="en-US"/>
              <a:t>Title Text</a:t>
            </a:r>
            <a:endParaRPr/>
          </a:p>
        </p:txBody>
      </p:sp>
      <p:sp>
        <p:nvSpPr>
          <p:cNvPr id="6" name="Picture Placeholder 5"/>
          <p:cNvSpPr>
            <a:spLocks noGrp="1"/>
          </p:cNvSpPr>
          <p:nvPr>
            <p:ph type="pic" sz="quarter" idx="10"/>
          </p:nvPr>
        </p:nvSpPr>
        <p:spPr>
          <a:xfrm>
            <a:off x="12007850" y="835377"/>
            <a:ext cx="11642982" cy="11397898"/>
          </a:xfrm>
          <a:prstGeom prst="rect">
            <a:avLst/>
          </a:prstGeom>
        </p:spPr>
        <p:txBody>
          <a:bodyPr/>
          <a:lstStyle>
            <a:lvl1pPr>
              <a:defRPr sz="6000">
                <a:latin typeface="+mn-lt"/>
              </a:defRPr>
            </a:lvl1pPr>
          </a:lstStyle>
          <a:p>
            <a:r>
              <a:rPr lang="en-US"/>
              <a:t>Click icon to add picture</a:t>
            </a:r>
          </a:p>
        </p:txBody>
      </p:sp>
      <p:sp>
        <p:nvSpPr>
          <p:cNvPr id="3" name="Text Placeholder 2"/>
          <p:cNvSpPr>
            <a:spLocks noGrp="1"/>
          </p:cNvSpPr>
          <p:nvPr>
            <p:ph type="body" sz="quarter" idx="11"/>
          </p:nvPr>
        </p:nvSpPr>
        <p:spPr>
          <a:xfrm>
            <a:off x="1441450" y="946150"/>
            <a:ext cx="9877258" cy="808509"/>
          </a:xfrm>
          <a:prstGeom prst="rect">
            <a:avLst/>
          </a:prstGeom>
        </p:spPr>
        <p:txBody>
          <a:bodyPr/>
          <a:lstStyle>
            <a:lvl1pPr algn="l">
              <a:defRPr sz="3500" b="1">
                <a:solidFill>
                  <a:srgbClr val="B3B6A7"/>
                </a:solidFill>
                <a:latin typeface="+mn-lt"/>
              </a:defRPr>
            </a:lvl1pPr>
            <a:lvl2pPr algn="l">
              <a:defRPr sz="3500" b="1">
                <a:latin typeface="+mn-lt"/>
              </a:defRPr>
            </a:lvl2pPr>
            <a:lvl3pPr algn="l">
              <a:defRPr sz="3500" b="1">
                <a:latin typeface="+mn-lt"/>
              </a:defRPr>
            </a:lvl3pPr>
            <a:lvl4pPr algn="l">
              <a:defRPr sz="3500" b="1">
                <a:latin typeface="+mn-lt"/>
              </a:defRPr>
            </a:lvl4pPr>
            <a:lvl5pPr algn="l">
              <a:defRPr sz="3500" b="1">
                <a:latin typeface="+mn-lt"/>
              </a:defRPr>
            </a:lvl5pPr>
          </a:lstStyle>
          <a:p>
            <a:pPr lvl="0"/>
            <a:r>
              <a:rPr lang="en-US"/>
              <a:t>Edit Master text styles</a:t>
            </a:r>
          </a:p>
        </p:txBody>
      </p:sp>
      <p:sp>
        <p:nvSpPr>
          <p:cNvPr id="5" name="Text Placeholder 4"/>
          <p:cNvSpPr>
            <a:spLocks noGrp="1"/>
          </p:cNvSpPr>
          <p:nvPr>
            <p:ph type="body" sz="quarter" idx="12"/>
          </p:nvPr>
        </p:nvSpPr>
        <p:spPr>
          <a:xfrm>
            <a:off x="1462088" y="5362575"/>
            <a:ext cx="9856787" cy="6870700"/>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altas na hÉireann | Government of Ireland"/>
          <p:cNvSpPr txBox="1"/>
          <p:nvPr userDrawn="1"/>
        </p:nvSpPr>
        <p:spPr>
          <a:xfrm>
            <a:off x="1441449" y="12473306"/>
            <a:ext cx="12900968"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t>
            </a:r>
            <a:r>
              <a:rPr lang="en-IE" b="1">
                <a:latin typeface="+mn-lt"/>
              </a:rPr>
              <a:t>An </a:t>
            </a:r>
            <a:r>
              <a:rPr lang="en-IE" b="1" err="1">
                <a:latin typeface="+mn-lt"/>
              </a:rPr>
              <a:t>Roinn</a:t>
            </a:r>
            <a:r>
              <a:rPr lang="en-IE" b="1">
                <a:latin typeface="+mn-lt"/>
              </a:rPr>
              <a:t> </a:t>
            </a:r>
            <a:r>
              <a:rPr lang="en-IE" b="1" err="1">
                <a:latin typeface="+mn-lt"/>
              </a:rPr>
              <a:t>Comhshaoil</a:t>
            </a:r>
            <a:r>
              <a:rPr lang="en-IE" b="1">
                <a:latin typeface="+mn-lt"/>
              </a:rPr>
              <a:t>, </a:t>
            </a:r>
            <a:r>
              <a:rPr lang="en-IE" b="1" err="1">
                <a:latin typeface="+mn-lt"/>
              </a:rPr>
              <a:t>Aeráide</a:t>
            </a:r>
            <a:r>
              <a:rPr lang="en-IE" b="1">
                <a:latin typeface="+mn-lt"/>
              </a:rPr>
              <a:t> </a:t>
            </a:r>
            <a:r>
              <a:rPr lang="en-IE" b="1" err="1">
                <a:latin typeface="+mn-lt"/>
              </a:rPr>
              <a:t>agus</a:t>
            </a:r>
            <a:r>
              <a:rPr lang="en-IE" b="1">
                <a:latin typeface="+mn-lt"/>
              </a:rPr>
              <a:t> </a:t>
            </a:r>
            <a:r>
              <a:rPr lang="en-IE" b="1" err="1">
                <a:latin typeface="+mn-lt"/>
              </a:rPr>
              <a:t>Cumarsáide</a:t>
            </a:r>
            <a:r>
              <a:rPr lang="en-IE" b="1">
                <a:latin typeface="+mn-lt"/>
              </a:rPr>
              <a:t> | </a:t>
            </a:r>
            <a:r>
              <a:rPr lang="en-IE" b="0">
                <a:latin typeface="+mn-lt"/>
              </a:rPr>
              <a:t>Department of the Environment, Climate and Communications</a:t>
            </a:r>
          </a:p>
          <a:p>
            <a:endParaRPr>
              <a:latin typeface="+mn-lt"/>
            </a:endParaRPr>
          </a:p>
        </p:txBody>
      </p:sp>
    </p:spTree>
    <p:extLst>
      <p:ext uri="{BB962C8B-B14F-4D97-AF65-F5344CB8AC3E}">
        <p14:creationId xmlns:p14="http://schemas.microsoft.com/office/powerpoint/2010/main" val="221576609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1441450" y="946150"/>
            <a:ext cx="19325056" cy="2286000"/>
          </a:xfrm>
          <a:prstGeom prst="rect">
            <a:avLst/>
          </a:prstGeom>
        </p:spPr>
        <p:txBody>
          <a:bodyPr anchor="t">
            <a:normAutofit/>
          </a:bodyPr>
          <a:lstStyle>
            <a:lvl1pPr algn="l">
              <a:lnSpc>
                <a:spcPct val="80000"/>
              </a:lnSpc>
              <a:defRPr sz="9600" b="1" cap="none" spc="-180" baseline="0">
                <a:solidFill>
                  <a:srgbClr val="004E46"/>
                </a:solidFill>
                <a:latin typeface="+mn-lt"/>
                <a:ea typeface="Calibri" charset="0"/>
                <a:cs typeface="Calibri" charset="0"/>
              </a:defRPr>
            </a:lvl1pPr>
          </a:lstStyle>
          <a:p>
            <a:r>
              <a:rPr lang="en-US"/>
              <a:t>Title Text</a:t>
            </a:r>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6" name="Picture Placeholder 5"/>
          <p:cNvSpPr>
            <a:spLocks noGrp="1"/>
          </p:cNvSpPr>
          <p:nvPr>
            <p:ph type="pic" sz="quarter" idx="10"/>
          </p:nvPr>
        </p:nvSpPr>
        <p:spPr>
          <a:xfrm>
            <a:off x="12007850" y="3555998"/>
            <a:ext cx="11233150" cy="4231643"/>
          </a:xfrm>
          <a:prstGeom prst="rect">
            <a:avLst/>
          </a:prstGeom>
        </p:spPr>
        <p:txBody>
          <a:bodyPr/>
          <a:lstStyle>
            <a:lvl1pPr>
              <a:defRPr sz="6000">
                <a:latin typeface="+mn-lt"/>
              </a:defRPr>
            </a:lvl1pPr>
          </a:lstStyle>
          <a:p>
            <a:r>
              <a:rPr lang="en-US"/>
              <a:t>Click icon to add picture</a:t>
            </a:r>
          </a:p>
        </p:txBody>
      </p:sp>
      <p:sp>
        <p:nvSpPr>
          <p:cNvPr id="8" name="Picture Placeholder 5"/>
          <p:cNvSpPr>
            <a:spLocks noGrp="1"/>
          </p:cNvSpPr>
          <p:nvPr>
            <p:ph type="pic" sz="quarter" idx="11"/>
          </p:nvPr>
        </p:nvSpPr>
        <p:spPr>
          <a:xfrm>
            <a:off x="12007849" y="8060021"/>
            <a:ext cx="5472000" cy="4140000"/>
          </a:xfrm>
          <a:prstGeom prst="rect">
            <a:avLst/>
          </a:prstGeom>
        </p:spPr>
        <p:txBody>
          <a:bodyPr/>
          <a:lstStyle>
            <a:lvl1pPr>
              <a:defRPr sz="6000">
                <a:latin typeface="+mn-lt"/>
              </a:defRPr>
            </a:lvl1pPr>
          </a:lstStyle>
          <a:p>
            <a:r>
              <a:rPr lang="en-US"/>
              <a:t>Click icon to add picture</a:t>
            </a:r>
          </a:p>
        </p:txBody>
      </p:sp>
      <p:sp>
        <p:nvSpPr>
          <p:cNvPr id="9" name="Picture Placeholder 5"/>
          <p:cNvSpPr>
            <a:spLocks noGrp="1"/>
          </p:cNvSpPr>
          <p:nvPr>
            <p:ph type="pic" sz="quarter" idx="12"/>
          </p:nvPr>
        </p:nvSpPr>
        <p:spPr>
          <a:xfrm>
            <a:off x="17769000" y="8060021"/>
            <a:ext cx="5472000" cy="4140000"/>
          </a:xfrm>
          <a:prstGeom prst="rect">
            <a:avLst/>
          </a:prstGeom>
        </p:spPr>
        <p:txBody>
          <a:bodyPr/>
          <a:lstStyle>
            <a:lvl1pPr>
              <a:defRPr sz="6000">
                <a:latin typeface="+mn-lt"/>
              </a:defRPr>
            </a:lvl1pPr>
          </a:lstStyle>
          <a:p>
            <a:r>
              <a:rPr lang="en-US"/>
              <a:t>Click icon to add picture</a:t>
            </a:r>
          </a:p>
        </p:txBody>
      </p:sp>
      <p:sp>
        <p:nvSpPr>
          <p:cNvPr id="10" name="Text Placeholder 4"/>
          <p:cNvSpPr>
            <a:spLocks noGrp="1"/>
          </p:cNvSpPr>
          <p:nvPr>
            <p:ph type="body" sz="quarter" idx="13"/>
          </p:nvPr>
        </p:nvSpPr>
        <p:spPr>
          <a:xfrm>
            <a:off x="1441450" y="3555997"/>
            <a:ext cx="9856787" cy="8644023"/>
          </a:xfrm>
          <a:prstGeom prst="rect">
            <a:avLst/>
          </a:prstGeom>
        </p:spPr>
        <p:txBody>
          <a:bodyPr/>
          <a:lstStyle>
            <a:lvl1pPr algn="l">
              <a:defRPr sz="6000" spc="-160" baseline="0">
                <a:solidFill>
                  <a:srgbClr val="5E5E5E"/>
                </a:solidFill>
                <a:latin typeface="+mn-lt"/>
              </a:defRPr>
            </a:lvl1pPr>
            <a:lvl2pPr marL="0" indent="-857250" algn="l">
              <a:buClr>
                <a:srgbClr val="83BE41"/>
              </a:buClr>
              <a:buFont typeface=".AppleSystemUIFont" charset="-120"/>
              <a:buChar char="—"/>
              <a:defRPr sz="6000" spc="-160" baseline="0">
                <a:solidFill>
                  <a:srgbClr val="5E5E5E"/>
                </a:solidFill>
                <a:latin typeface="+mn-lt"/>
              </a:defRPr>
            </a:lvl2pPr>
            <a:lvl3pPr marL="1440000" indent="-857250" algn="l">
              <a:buClr>
                <a:srgbClr val="83BE41"/>
              </a:buClr>
              <a:buFont typeface=".AppleSystemUIFont" charset="-120"/>
              <a:buChar char="—"/>
              <a:defRPr sz="6000" i="1" spc="-160" baseline="0">
                <a:solidFill>
                  <a:srgbClr val="5E5E5E"/>
                </a:solidFill>
                <a:latin typeface="+mn-lt"/>
              </a:defRPr>
            </a:lvl3pPr>
            <a:lvl4pPr marL="2160000" indent="-685800" algn="l">
              <a:buClr>
                <a:srgbClr val="83BE41"/>
              </a:buClr>
              <a:buFont typeface=".AppleSystemUIFont" charset="-120"/>
              <a:buChar char="—"/>
              <a:defRPr sz="4800" spc="-160" baseline="0">
                <a:solidFill>
                  <a:srgbClr val="5E5E5E"/>
                </a:solidFill>
                <a:latin typeface="+mn-lt"/>
              </a:defRPr>
            </a:lvl4pPr>
            <a:lvl5pPr marL="3060000" indent="-685800" algn="l">
              <a:buClr>
                <a:srgbClr val="83BE41"/>
              </a:buClr>
              <a:buFont typeface=".AppleSystemUIFont" charset="-120"/>
              <a:buChar char="–"/>
              <a:defRPr sz="4800" i="1" spc="-16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ialtas na hÉireann | Government of Ireland"/>
          <p:cNvSpPr txBox="1"/>
          <p:nvPr userDrawn="1"/>
        </p:nvSpPr>
        <p:spPr>
          <a:xfrm>
            <a:off x="1441449" y="12611805"/>
            <a:ext cx="12900968"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t>
            </a:r>
            <a:r>
              <a:rPr lang="en-IE" b="1">
                <a:latin typeface="+mn-lt"/>
              </a:rPr>
              <a:t>An </a:t>
            </a:r>
            <a:r>
              <a:rPr lang="en-IE" b="1" err="1">
                <a:latin typeface="+mn-lt"/>
              </a:rPr>
              <a:t>Roinn</a:t>
            </a:r>
            <a:r>
              <a:rPr lang="en-IE" b="1">
                <a:latin typeface="+mn-lt"/>
              </a:rPr>
              <a:t> </a:t>
            </a:r>
            <a:r>
              <a:rPr lang="en-IE" b="1" err="1">
                <a:latin typeface="+mn-lt"/>
              </a:rPr>
              <a:t>Comhshaoil</a:t>
            </a:r>
            <a:r>
              <a:rPr lang="en-IE" b="1">
                <a:latin typeface="+mn-lt"/>
              </a:rPr>
              <a:t>, </a:t>
            </a:r>
            <a:r>
              <a:rPr lang="en-IE" b="1" err="1">
                <a:latin typeface="+mn-lt"/>
              </a:rPr>
              <a:t>Aeráide</a:t>
            </a:r>
            <a:r>
              <a:rPr lang="en-IE" b="1">
                <a:latin typeface="+mn-lt"/>
              </a:rPr>
              <a:t> </a:t>
            </a:r>
            <a:r>
              <a:rPr lang="en-IE" b="1" err="1">
                <a:latin typeface="+mn-lt"/>
              </a:rPr>
              <a:t>agus</a:t>
            </a:r>
            <a:r>
              <a:rPr lang="en-IE" b="1">
                <a:latin typeface="+mn-lt"/>
              </a:rPr>
              <a:t> </a:t>
            </a:r>
            <a:r>
              <a:rPr lang="en-IE" b="1" err="1">
                <a:latin typeface="+mn-lt"/>
              </a:rPr>
              <a:t>Cumarsáide</a:t>
            </a:r>
            <a:r>
              <a:rPr lang="en-IE" b="1">
                <a:latin typeface="+mn-lt"/>
              </a:rPr>
              <a:t> | </a:t>
            </a:r>
            <a:r>
              <a:rPr lang="en-IE" b="0">
                <a:latin typeface="+mn-lt"/>
              </a:rPr>
              <a:t>Department of the Environment, Climate and Communications</a:t>
            </a:r>
          </a:p>
        </p:txBody>
      </p:sp>
    </p:spTree>
    <p:extLst>
      <p:ext uri="{BB962C8B-B14F-4D97-AF65-F5344CB8AC3E}">
        <p14:creationId xmlns:p14="http://schemas.microsoft.com/office/powerpoint/2010/main" val="381143369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8670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Content Placeholder 2">
            <a:extLst>
              <a:ext uri="{FF2B5EF4-FFF2-40B4-BE49-F238E27FC236}">
                <a16:creationId xmlns:a16="http://schemas.microsoft.com/office/drawing/2014/main" id="{AABFD727-EDC3-A649-ACF2-620631FE4E80}"/>
              </a:ext>
            </a:extLst>
          </p:cNvPr>
          <p:cNvSpPr>
            <a:spLocks noGrp="1"/>
          </p:cNvSpPr>
          <p:nvPr>
            <p:ph sz="quarter" idx="10"/>
          </p:nvPr>
        </p:nvSpPr>
        <p:spPr>
          <a:xfrm>
            <a:off x="12048565" y="2767013"/>
            <a:ext cx="10955898" cy="93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7CE7279E-D5D4-BC40-916D-E9DE8608BF40}"/>
              </a:ext>
            </a:extLst>
          </p:cNvPr>
          <p:cNvSpPr>
            <a:spLocks noGrp="1"/>
          </p:cNvSpPr>
          <p:nvPr>
            <p:ph type="body" sz="quarter" idx="11"/>
          </p:nvPr>
        </p:nvSpPr>
        <p:spPr>
          <a:xfrm>
            <a:off x="1030288" y="2716213"/>
            <a:ext cx="10775950" cy="9412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50593683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9472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6706974"/>
            <a:ext cx="18288000" cy="1613224"/>
          </a:xfrm>
        </p:spPr>
        <p:txBody>
          <a:bodyPr anchor="b">
            <a:noAutofit/>
          </a:bodyPr>
          <a:lstStyle>
            <a:lvl1pPr algn="ctr">
              <a:defRPr sz="14400">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3048000" y="8483386"/>
            <a:ext cx="18288000" cy="889212"/>
          </a:xfrm>
        </p:spPr>
        <p:txBody>
          <a:bodyPr/>
          <a:lstStyle>
            <a:lvl1pPr marL="0" indent="0" algn="ctr">
              <a:buNone/>
              <a:defRPr sz="4800">
                <a:latin typeface="Tahoma" panose="020B0604030504040204" pitchFamily="34" charset="0"/>
                <a:ea typeface="Tahoma" panose="020B0604030504040204" pitchFamily="34" charset="0"/>
                <a:cs typeface="Tahom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
        <p:nvSpPr>
          <p:cNvPr id="7" name="object 6">
            <a:extLst>
              <a:ext uri="{FF2B5EF4-FFF2-40B4-BE49-F238E27FC236}">
                <a16:creationId xmlns:a16="http://schemas.microsoft.com/office/drawing/2014/main" id="{9690725F-98B3-1624-A8CD-8E9CCB374D4F}"/>
              </a:ext>
            </a:extLst>
          </p:cNvPr>
          <p:cNvSpPr/>
          <p:nvPr userDrawn="1"/>
        </p:nvSpPr>
        <p:spPr>
          <a:xfrm>
            <a:off x="3" y="5"/>
            <a:ext cx="24384002"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17B978"/>
          </a:solidFill>
        </p:spPr>
        <p:txBody>
          <a:bodyPr wrap="square" lIns="0" tIns="0" rIns="0" bIns="0" rtlCol="0"/>
          <a:lstStyle/>
          <a:p>
            <a:endParaRPr sz="2700"/>
          </a:p>
        </p:txBody>
      </p:sp>
      <p:sp>
        <p:nvSpPr>
          <p:cNvPr id="8" name="object 5">
            <a:extLst>
              <a:ext uri="{FF2B5EF4-FFF2-40B4-BE49-F238E27FC236}">
                <a16:creationId xmlns:a16="http://schemas.microsoft.com/office/drawing/2014/main" id="{8DBFCCCB-BAA4-5BF0-7E70-D6AD1CD684BA}"/>
              </a:ext>
            </a:extLst>
          </p:cNvPr>
          <p:cNvSpPr/>
          <p:nvPr userDrawn="1"/>
        </p:nvSpPr>
        <p:spPr>
          <a:xfrm>
            <a:off x="-3" y="13442955"/>
            <a:ext cx="24384006"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086972"/>
          </a:solidFill>
        </p:spPr>
        <p:txBody>
          <a:bodyPr wrap="square" lIns="0" tIns="0" rIns="0" bIns="0" rtlCol="0"/>
          <a:lstStyle/>
          <a:p>
            <a:endParaRPr sz="2700"/>
          </a:p>
        </p:txBody>
      </p:sp>
      <p:pic>
        <p:nvPicPr>
          <p:cNvPr id="9" name="bg object 16">
            <a:extLst>
              <a:ext uri="{FF2B5EF4-FFF2-40B4-BE49-F238E27FC236}">
                <a16:creationId xmlns:a16="http://schemas.microsoft.com/office/drawing/2014/main" id="{CD05EA99-88E9-42FC-587E-731C29645B32}"/>
              </a:ext>
            </a:extLst>
          </p:cNvPr>
          <p:cNvPicPr/>
          <p:nvPr userDrawn="1"/>
        </p:nvPicPr>
        <p:blipFill>
          <a:blip r:embed="rId2" cstate="print"/>
          <a:stretch>
            <a:fillRect/>
          </a:stretch>
        </p:blipFill>
        <p:spPr>
          <a:xfrm>
            <a:off x="16516350" y="924130"/>
            <a:ext cx="7142312" cy="1419020"/>
          </a:xfrm>
          <a:prstGeom prst="rect">
            <a:avLst/>
          </a:prstGeom>
        </p:spPr>
      </p:pic>
      <p:pic>
        <p:nvPicPr>
          <p:cNvPr id="10" name="object 12">
            <a:extLst>
              <a:ext uri="{FF2B5EF4-FFF2-40B4-BE49-F238E27FC236}">
                <a16:creationId xmlns:a16="http://schemas.microsoft.com/office/drawing/2014/main" id="{B3ABF900-262A-D2AF-EB5E-F0C275002DB2}"/>
              </a:ext>
            </a:extLst>
          </p:cNvPr>
          <p:cNvPicPr/>
          <p:nvPr userDrawn="1"/>
        </p:nvPicPr>
        <p:blipFill>
          <a:blip r:embed="rId3" cstate="print"/>
          <a:stretch>
            <a:fillRect/>
          </a:stretch>
        </p:blipFill>
        <p:spPr>
          <a:xfrm>
            <a:off x="8648705" y="924130"/>
            <a:ext cx="6501002" cy="1419020"/>
          </a:xfrm>
          <a:prstGeom prst="rect">
            <a:avLst/>
          </a:prstGeom>
        </p:spPr>
      </p:pic>
      <p:pic>
        <p:nvPicPr>
          <p:cNvPr id="15" name="object 6">
            <a:extLst>
              <a:ext uri="{FF2B5EF4-FFF2-40B4-BE49-F238E27FC236}">
                <a16:creationId xmlns:a16="http://schemas.microsoft.com/office/drawing/2014/main" id="{9338B791-DD06-C9F9-6995-C94DB9AE0FA4}"/>
              </a:ext>
            </a:extLst>
          </p:cNvPr>
          <p:cNvPicPr/>
          <p:nvPr userDrawn="1"/>
        </p:nvPicPr>
        <p:blipFill>
          <a:blip r:embed="rId4" cstate="print"/>
          <a:stretch>
            <a:fillRect/>
          </a:stretch>
        </p:blipFill>
        <p:spPr>
          <a:xfrm>
            <a:off x="11951752" y="10458871"/>
            <a:ext cx="3871976" cy="1165290"/>
          </a:xfrm>
          <a:prstGeom prst="rect">
            <a:avLst/>
          </a:prstGeom>
        </p:spPr>
      </p:pic>
      <p:sp>
        <p:nvSpPr>
          <p:cNvPr id="16" name="object 7">
            <a:extLst>
              <a:ext uri="{FF2B5EF4-FFF2-40B4-BE49-F238E27FC236}">
                <a16:creationId xmlns:a16="http://schemas.microsoft.com/office/drawing/2014/main" id="{4664CC8C-CBB8-9794-9BAC-2896364D7792}"/>
              </a:ext>
            </a:extLst>
          </p:cNvPr>
          <p:cNvSpPr/>
          <p:nvPr userDrawn="1"/>
        </p:nvSpPr>
        <p:spPr>
          <a:xfrm>
            <a:off x="8177936" y="10455058"/>
            <a:ext cx="3035300" cy="1176020"/>
          </a:xfrm>
          <a:custGeom>
            <a:avLst/>
            <a:gdLst/>
            <a:ahLst/>
            <a:cxnLst/>
            <a:rect l="l" t="t" r="r" b="b"/>
            <a:pathLst>
              <a:path w="1517650" h="588009">
                <a:moveTo>
                  <a:pt x="434111" y="393319"/>
                </a:moveTo>
                <a:lnTo>
                  <a:pt x="429806" y="351561"/>
                </a:lnTo>
                <a:lnTo>
                  <a:pt x="407682" y="302869"/>
                </a:lnTo>
                <a:lnTo>
                  <a:pt x="372275" y="267093"/>
                </a:lnTo>
                <a:lnTo>
                  <a:pt x="327190" y="242709"/>
                </a:lnTo>
                <a:lnTo>
                  <a:pt x="275945" y="226618"/>
                </a:lnTo>
                <a:lnTo>
                  <a:pt x="240957" y="218655"/>
                </a:lnTo>
                <a:lnTo>
                  <a:pt x="203784" y="208153"/>
                </a:lnTo>
                <a:lnTo>
                  <a:pt x="177292" y="194906"/>
                </a:lnTo>
                <a:lnTo>
                  <a:pt x="161442" y="179031"/>
                </a:lnTo>
                <a:lnTo>
                  <a:pt x="156171" y="160642"/>
                </a:lnTo>
                <a:lnTo>
                  <a:pt x="156654" y="152882"/>
                </a:lnTo>
                <a:lnTo>
                  <a:pt x="182308" y="119202"/>
                </a:lnTo>
                <a:lnTo>
                  <a:pt x="187807" y="116674"/>
                </a:lnTo>
                <a:lnTo>
                  <a:pt x="227609" y="110401"/>
                </a:lnTo>
                <a:lnTo>
                  <a:pt x="233946" y="110286"/>
                </a:lnTo>
                <a:lnTo>
                  <a:pt x="245427" y="110642"/>
                </a:lnTo>
                <a:lnTo>
                  <a:pt x="290830" y="119113"/>
                </a:lnTo>
                <a:lnTo>
                  <a:pt x="333375" y="135089"/>
                </a:lnTo>
                <a:lnTo>
                  <a:pt x="369049" y="153949"/>
                </a:lnTo>
                <a:lnTo>
                  <a:pt x="389496" y="168287"/>
                </a:lnTo>
                <a:lnTo>
                  <a:pt x="395592" y="157645"/>
                </a:lnTo>
                <a:lnTo>
                  <a:pt x="413080" y="123672"/>
                </a:lnTo>
                <a:lnTo>
                  <a:pt x="423913" y="82232"/>
                </a:lnTo>
                <a:lnTo>
                  <a:pt x="419900" y="65951"/>
                </a:lnTo>
                <a:lnTo>
                  <a:pt x="373557" y="27406"/>
                </a:lnTo>
                <a:lnTo>
                  <a:pt x="327482" y="12623"/>
                </a:lnTo>
                <a:lnTo>
                  <a:pt x="270446" y="3746"/>
                </a:lnTo>
                <a:lnTo>
                  <a:pt x="226301" y="1917"/>
                </a:lnTo>
                <a:lnTo>
                  <a:pt x="204533" y="2616"/>
                </a:lnTo>
                <a:lnTo>
                  <a:pt x="162204" y="8102"/>
                </a:lnTo>
                <a:lnTo>
                  <a:pt x="121932" y="18821"/>
                </a:lnTo>
                <a:lnTo>
                  <a:pt x="86118" y="35521"/>
                </a:lnTo>
                <a:lnTo>
                  <a:pt x="42151" y="70281"/>
                </a:lnTo>
                <a:lnTo>
                  <a:pt x="12395" y="115824"/>
                </a:lnTo>
                <a:lnTo>
                  <a:pt x="1905" y="172758"/>
                </a:lnTo>
                <a:lnTo>
                  <a:pt x="2857" y="192684"/>
                </a:lnTo>
                <a:lnTo>
                  <a:pt x="16573" y="243509"/>
                </a:lnTo>
                <a:lnTo>
                  <a:pt x="43738" y="281787"/>
                </a:lnTo>
                <a:lnTo>
                  <a:pt x="81838" y="309727"/>
                </a:lnTo>
                <a:lnTo>
                  <a:pt x="127457" y="328688"/>
                </a:lnTo>
                <a:lnTo>
                  <a:pt x="200926" y="347179"/>
                </a:lnTo>
                <a:lnTo>
                  <a:pt x="222237" y="353161"/>
                </a:lnTo>
                <a:lnTo>
                  <a:pt x="266331" y="375005"/>
                </a:lnTo>
                <a:lnTo>
                  <a:pt x="281127" y="414985"/>
                </a:lnTo>
                <a:lnTo>
                  <a:pt x="280543" y="423710"/>
                </a:lnTo>
                <a:lnTo>
                  <a:pt x="258406" y="459740"/>
                </a:lnTo>
                <a:lnTo>
                  <a:pt x="215734" y="474205"/>
                </a:lnTo>
                <a:lnTo>
                  <a:pt x="192519" y="475551"/>
                </a:lnTo>
                <a:lnTo>
                  <a:pt x="180200" y="475195"/>
                </a:lnTo>
                <a:lnTo>
                  <a:pt x="132994" y="466712"/>
                </a:lnTo>
                <a:lnTo>
                  <a:pt x="90652" y="450735"/>
                </a:lnTo>
                <a:lnTo>
                  <a:pt x="56984" y="431888"/>
                </a:lnTo>
                <a:lnTo>
                  <a:pt x="38252" y="417537"/>
                </a:lnTo>
                <a:lnTo>
                  <a:pt x="30835" y="428904"/>
                </a:lnTo>
                <a:lnTo>
                  <a:pt x="11468" y="462165"/>
                </a:lnTo>
                <a:lnTo>
                  <a:pt x="0" y="503593"/>
                </a:lnTo>
                <a:lnTo>
                  <a:pt x="1193" y="514845"/>
                </a:lnTo>
                <a:lnTo>
                  <a:pt x="28549" y="546900"/>
                </a:lnTo>
                <a:lnTo>
                  <a:pt x="67119" y="566000"/>
                </a:lnTo>
                <a:lnTo>
                  <a:pt x="113461" y="578815"/>
                </a:lnTo>
                <a:lnTo>
                  <a:pt x="152755" y="584555"/>
                </a:lnTo>
                <a:lnTo>
                  <a:pt x="200164" y="586473"/>
                </a:lnTo>
                <a:lnTo>
                  <a:pt x="224561" y="585736"/>
                </a:lnTo>
                <a:lnTo>
                  <a:pt x="270713" y="579475"/>
                </a:lnTo>
                <a:lnTo>
                  <a:pt x="313029" y="566775"/>
                </a:lnTo>
                <a:lnTo>
                  <a:pt x="350062" y="548347"/>
                </a:lnTo>
                <a:lnTo>
                  <a:pt x="381482" y="523697"/>
                </a:lnTo>
                <a:lnTo>
                  <a:pt x="406349" y="493534"/>
                </a:lnTo>
                <a:lnTo>
                  <a:pt x="423887" y="457415"/>
                </a:lnTo>
                <a:lnTo>
                  <a:pt x="432943" y="416039"/>
                </a:lnTo>
                <a:lnTo>
                  <a:pt x="434111" y="393319"/>
                </a:lnTo>
                <a:close/>
              </a:path>
              <a:path w="1517650" h="588009">
                <a:moveTo>
                  <a:pt x="972769" y="277291"/>
                </a:moveTo>
                <a:lnTo>
                  <a:pt x="972299" y="233946"/>
                </a:lnTo>
                <a:lnTo>
                  <a:pt x="965517" y="177241"/>
                </a:lnTo>
                <a:lnTo>
                  <a:pt x="952741" y="133134"/>
                </a:lnTo>
                <a:lnTo>
                  <a:pt x="931964" y="93675"/>
                </a:lnTo>
                <a:lnTo>
                  <a:pt x="903185" y="59486"/>
                </a:lnTo>
                <a:lnTo>
                  <a:pt x="866152" y="32016"/>
                </a:lnTo>
                <a:lnTo>
                  <a:pt x="828675" y="15201"/>
                </a:lnTo>
                <a:lnTo>
                  <a:pt x="828675" y="233311"/>
                </a:lnTo>
                <a:lnTo>
                  <a:pt x="624078" y="233311"/>
                </a:lnTo>
                <a:lnTo>
                  <a:pt x="631253" y="180644"/>
                </a:lnTo>
                <a:lnTo>
                  <a:pt x="652767" y="140881"/>
                </a:lnTo>
                <a:lnTo>
                  <a:pt x="686231" y="115938"/>
                </a:lnTo>
                <a:lnTo>
                  <a:pt x="729259" y="107734"/>
                </a:lnTo>
                <a:lnTo>
                  <a:pt x="755307" y="109893"/>
                </a:lnTo>
                <a:lnTo>
                  <a:pt x="794258" y="127368"/>
                </a:lnTo>
                <a:lnTo>
                  <a:pt x="816610" y="161785"/>
                </a:lnTo>
                <a:lnTo>
                  <a:pt x="827379" y="207429"/>
                </a:lnTo>
                <a:lnTo>
                  <a:pt x="828675" y="233311"/>
                </a:lnTo>
                <a:lnTo>
                  <a:pt x="828675" y="15201"/>
                </a:lnTo>
                <a:lnTo>
                  <a:pt x="820496" y="12204"/>
                </a:lnTo>
                <a:lnTo>
                  <a:pt x="793965" y="5816"/>
                </a:lnTo>
                <a:lnTo>
                  <a:pt x="765035" y="1943"/>
                </a:lnTo>
                <a:lnTo>
                  <a:pt x="733717" y="635"/>
                </a:lnTo>
                <a:lnTo>
                  <a:pt x="708609" y="1701"/>
                </a:lnTo>
                <a:lnTo>
                  <a:pt x="659587" y="10045"/>
                </a:lnTo>
                <a:lnTo>
                  <a:pt x="612343" y="26517"/>
                </a:lnTo>
                <a:lnTo>
                  <a:pt x="569760" y="52082"/>
                </a:lnTo>
                <a:lnTo>
                  <a:pt x="532066" y="86880"/>
                </a:lnTo>
                <a:lnTo>
                  <a:pt x="501904" y="130695"/>
                </a:lnTo>
                <a:lnTo>
                  <a:pt x="479539" y="183794"/>
                </a:lnTo>
                <a:lnTo>
                  <a:pt x="468058" y="246900"/>
                </a:lnTo>
                <a:lnTo>
                  <a:pt x="466623" y="282397"/>
                </a:lnTo>
                <a:lnTo>
                  <a:pt x="468185" y="325323"/>
                </a:lnTo>
                <a:lnTo>
                  <a:pt x="472922" y="364312"/>
                </a:lnTo>
                <a:lnTo>
                  <a:pt x="492125" y="430923"/>
                </a:lnTo>
                <a:lnTo>
                  <a:pt x="521766" y="483514"/>
                </a:lnTo>
                <a:lnTo>
                  <a:pt x="559054" y="524637"/>
                </a:lnTo>
                <a:lnTo>
                  <a:pt x="603364" y="554431"/>
                </a:lnTo>
                <a:lnTo>
                  <a:pt x="653402" y="573722"/>
                </a:lnTo>
                <a:lnTo>
                  <a:pt x="706793" y="584314"/>
                </a:lnTo>
                <a:lnTo>
                  <a:pt x="761136" y="587743"/>
                </a:lnTo>
                <a:lnTo>
                  <a:pt x="790663" y="586905"/>
                </a:lnTo>
                <a:lnTo>
                  <a:pt x="843521" y="580212"/>
                </a:lnTo>
                <a:lnTo>
                  <a:pt x="888123" y="567309"/>
                </a:lnTo>
                <a:lnTo>
                  <a:pt x="922807" y="551319"/>
                </a:lnTo>
                <a:lnTo>
                  <a:pt x="958507" y="520407"/>
                </a:lnTo>
                <a:lnTo>
                  <a:pt x="965758" y="495947"/>
                </a:lnTo>
                <a:lnTo>
                  <a:pt x="964806" y="486740"/>
                </a:lnTo>
                <a:lnTo>
                  <a:pt x="950468" y="451319"/>
                </a:lnTo>
                <a:lnTo>
                  <a:pt x="928319" y="416001"/>
                </a:lnTo>
                <a:lnTo>
                  <a:pt x="915746" y="411594"/>
                </a:lnTo>
                <a:lnTo>
                  <a:pt x="910056" y="416661"/>
                </a:lnTo>
                <a:lnTo>
                  <a:pt x="875322" y="442696"/>
                </a:lnTo>
                <a:lnTo>
                  <a:pt x="838174" y="459955"/>
                </a:lnTo>
                <a:lnTo>
                  <a:pt x="790676" y="469442"/>
                </a:lnTo>
                <a:lnTo>
                  <a:pt x="776427" y="469811"/>
                </a:lnTo>
                <a:lnTo>
                  <a:pt x="741184" y="467156"/>
                </a:lnTo>
                <a:lnTo>
                  <a:pt x="685977" y="445604"/>
                </a:lnTo>
                <a:lnTo>
                  <a:pt x="650748" y="404101"/>
                </a:lnTo>
                <a:lnTo>
                  <a:pt x="630923" y="351256"/>
                </a:lnTo>
                <a:lnTo>
                  <a:pt x="626630" y="320649"/>
                </a:lnTo>
                <a:lnTo>
                  <a:pt x="968946" y="320649"/>
                </a:lnTo>
                <a:lnTo>
                  <a:pt x="969581" y="316814"/>
                </a:lnTo>
                <a:lnTo>
                  <a:pt x="970229" y="311086"/>
                </a:lnTo>
                <a:lnTo>
                  <a:pt x="971499" y="298335"/>
                </a:lnTo>
                <a:lnTo>
                  <a:pt x="971499" y="291325"/>
                </a:lnTo>
                <a:lnTo>
                  <a:pt x="972769" y="277291"/>
                </a:lnTo>
                <a:close/>
              </a:path>
              <a:path w="1517650" h="588009">
                <a:moveTo>
                  <a:pt x="1517167" y="567982"/>
                </a:moveTo>
                <a:lnTo>
                  <a:pt x="1505458" y="543839"/>
                </a:lnTo>
                <a:lnTo>
                  <a:pt x="1498587" y="518896"/>
                </a:lnTo>
                <a:lnTo>
                  <a:pt x="1497088" y="513473"/>
                </a:lnTo>
                <a:lnTo>
                  <a:pt x="1492580" y="480644"/>
                </a:lnTo>
                <a:lnTo>
                  <a:pt x="1492072" y="476910"/>
                </a:lnTo>
                <a:lnTo>
                  <a:pt x="1490395" y="434124"/>
                </a:lnTo>
                <a:lnTo>
                  <a:pt x="1488490" y="434111"/>
                </a:lnTo>
                <a:lnTo>
                  <a:pt x="1488490" y="298335"/>
                </a:lnTo>
                <a:lnTo>
                  <a:pt x="1488490" y="212915"/>
                </a:lnTo>
                <a:lnTo>
                  <a:pt x="1487766" y="186982"/>
                </a:lnTo>
                <a:lnTo>
                  <a:pt x="1485620" y="162712"/>
                </a:lnTo>
                <a:lnTo>
                  <a:pt x="1482026" y="140119"/>
                </a:lnTo>
                <a:lnTo>
                  <a:pt x="1477010" y="119202"/>
                </a:lnTo>
                <a:lnTo>
                  <a:pt x="1474343" y="111556"/>
                </a:lnTo>
                <a:lnTo>
                  <a:pt x="1470304" y="99961"/>
                </a:lnTo>
                <a:lnTo>
                  <a:pt x="1450924" y="66497"/>
                </a:lnTo>
                <a:lnTo>
                  <a:pt x="1423657" y="39725"/>
                </a:lnTo>
                <a:lnTo>
                  <a:pt x="1388287" y="19913"/>
                </a:lnTo>
                <a:lnTo>
                  <a:pt x="1344549" y="7264"/>
                </a:lnTo>
                <a:lnTo>
                  <a:pt x="1341869" y="6845"/>
                </a:lnTo>
                <a:lnTo>
                  <a:pt x="1341869" y="298335"/>
                </a:lnTo>
                <a:lnTo>
                  <a:pt x="1341869" y="425196"/>
                </a:lnTo>
                <a:lnTo>
                  <a:pt x="1316532" y="454812"/>
                </a:lnTo>
                <a:lnTo>
                  <a:pt x="1274292" y="474916"/>
                </a:lnTo>
                <a:lnTo>
                  <a:pt x="1232217" y="480644"/>
                </a:lnTo>
                <a:lnTo>
                  <a:pt x="1211516" y="479209"/>
                </a:lnTo>
                <a:lnTo>
                  <a:pt x="1169111" y="457695"/>
                </a:lnTo>
                <a:lnTo>
                  <a:pt x="1151813" y="417893"/>
                </a:lnTo>
                <a:lnTo>
                  <a:pt x="1150632" y="402247"/>
                </a:lnTo>
                <a:lnTo>
                  <a:pt x="1151470" y="388137"/>
                </a:lnTo>
                <a:lnTo>
                  <a:pt x="1172298" y="345351"/>
                </a:lnTo>
                <a:lnTo>
                  <a:pt x="1212354" y="318198"/>
                </a:lnTo>
                <a:lnTo>
                  <a:pt x="1251343" y="307263"/>
                </a:lnTo>
                <a:lnTo>
                  <a:pt x="1294282" y="301434"/>
                </a:lnTo>
                <a:lnTo>
                  <a:pt x="1308722" y="300240"/>
                </a:lnTo>
                <a:lnTo>
                  <a:pt x="1313815" y="298970"/>
                </a:lnTo>
                <a:lnTo>
                  <a:pt x="1319555" y="298335"/>
                </a:lnTo>
                <a:lnTo>
                  <a:pt x="1341869" y="298335"/>
                </a:lnTo>
                <a:lnTo>
                  <a:pt x="1341869" y="6845"/>
                </a:lnTo>
                <a:lnTo>
                  <a:pt x="1319161" y="3263"/>
                </a:lnTo>
                <a:lnTo>
                  <a:pt x="1291259" y="825"/>
                </a:lnTo>
                <a:lnTo>
                  <a:pt x="1260906" y="0"/>
                </a:lnTo>
                <a:lnTo>
                  <a:pt x="1238681" y="482"/>
                </a:lnTo>
                <a:lnTo>
                  <a:pt x="1195654" y="4305"/>
                </a:lnTo>
                <a:lnTo>
                  <a:pt x="1155255" y="11722"/>
                </a:lnTo>
                <a:lnTo>
                  <a:pt x="1102817" y="27406"/>
                </a:lnTo>
                <a:lnTo>
                  <a:pt x="1063015" y="47396"/>
                </a:lnTo>
                <a:lnTo>
                  <a:pt x="1036332" y="77952"/>
                </a:lnTo>
                <a:lnTo>
                  <a:pt x="1035240" y="86055"/>
                </a:lnTo>
                <a:lnTo>
                  <a:pt x="1035837" y="92621"/>
                </a:lnTo>
                <a:lnTo>
                  <a:pt x="1050061" y="133096"/>
                </a:lnTo>
                <a:lnTo>
                  <a:pt x="1070940" y="165100"/>
                </a:lnTo>
                <a:lnTo>
                  <a:pt x="1089710" y="154927"/>
                </a:lnTo>
                <a:lnTo>
                  <a:pt x="1108710" y="145427"/>
                </a:lnTo>
                <a:lnTo>
                  <a:pt x="1147445" y="128130"/>
                </a:lnTo>
                <a:lnTo>
                  <a:pt x="1189431" y="115773"/>
                </a:lnTo>
                <a:lnTo>
                  <a:pt x="1236687" y="111556"/>
                </a:lnTo>
                <a:lnTo>
                  <a:pt x="1261922" y="112737"/>
                </a:lnTo>
                <a:lnTo>
                  <a:pt x="1300695" y="122047"/>
                </a:lnTo>
                <a:lnTo>
                  <a:pt x="1331988" y="155384"/>
                </a:lnTo>
                <a:lnTo>
                  <a:pt x="1338046" y="193154"/>
                </a:lnTo>
                <a:lnTo>
                  <a:pt x="1338046" y="214185"/>
                </a:lnTo>
                <a:lnTo>
                  <a:pt x="1313180" y="214185"/>
                </a:lnTo>
                <a:lnTo>
                  <a:pt x="1306474" y="214210"/>
                </a:lnTo>
                <a:lnTo>
                  <a:pt x="1299718" y="214350"/>
                </a:lnTo>
                <a:lnTo>
                  <a:pt x="1292834" y="214731"/>
                </a:lnTo>
                <a:lnTo>
                  <a:pt x="1285773" y="215468"/>
                </a:lnTo>
                <a:lnTo>
                  <a:pt x="1264259" y="217157"/>
                </a:lnTo>
                <a:lnTo>
                  <a:pt x="1218361" y="222453"/>
                </a:lnTo>
                <a:lnTo>
                  <a:pt x="1169479" y="231063"/>
                </a:lnTo>
                <a:lnTo>
                  <a:pt x="1122883" y="245846"/>
                </a:lnTo>
                <a:lnTo>
                  <a:pt x="1080338" y="267208"/>
                </a:lnTo>
                <a:lnTo>
                  <a:pt x="1044702" y="296595"/>
                </a:lnTo>
                <a:lnTo>
                  <a:pt x="1016952" y="334340"/>
                </a:lnTo>
                <a:lnTo>
                  <a:pt x="1002614" y="382854"/>
                </a:lnTo>
                <a:lnTo>
                  <a:pt x="1000823" y="411162"/>
                </a:lnTo>
                <a:lnTo>
                  <a:pt x="1001890" y="434124"/>
                </a:lnTo>
                <a:lnTo>
                  <a:pt x="1010234" y="474548"/>
                </a:lnTo>
                <a:lnTo>
                  <a:pt x="1036040" y="521931"/>
                </a:lnTo>
                <a:lnTo>
                  <a:pt x="1072362" y="554355"/>
                </a:lnTo>
                <a:lnTo>
                  <a:pt x="1116203" y="573722"/>
                </a:lnTo>
                <a:lnTo>
                  <a:pt x="1163535" y="582053"/>
                </a:lnTo>
                <a:lnTo>
                  <a:pt x="1179309" y="582650"/>
                </a:lnTo>
                <a:lnTo>
                  <a:pt x="1208620" y="581456"/>
                </a:lnTo>
                <a:lnTo>
                  <a:pt x="1259814" y="572160"/>
                </a:lnTo>
                <a:lnTo>
                  <a:pt x="1301915" y="554482"/>
                </a:lnTo>
                <a:lnTo>
                  <a:pt x="1335646" y="531799"/>
                </a:lnTo>
                <a:lnTo>
                  <a:pt x="1349514" y="518896"/>
                </a:lnTo>
                <a:lnTo>
                  <a:pt x="1353350" y="533349"/>
                </a:lnTo>
                <a:lnTo>
                  <a:pt x="1376934" y="566064"/>
                </a:lnTo>
                <a:lnTo>
                  <a:pt x="1420939" y="581583"/>
                </a:lnTo>
                <a:lnTo>
                  <a:pt x="1440675" y="582650"/>
                </a:lnTo>
                <a:lnTo>
                  <a:pt x="1450225" y="582510"/>
                </a:lnTo>
                <a:lnTo>
                  <a:pt x="1497012" y="575157"/>
                </a:lnTo>
                <a:lnTo>
                  <a:pt x="1506880" y="571931"/>
                </a:lnTo>
                <a:lnTo>
                  <a:pt x="1517167" y="567982"/>
                </a:lnTo>
                <a:close/>
              </a:path>
            </a:pathLst>
          </a:custGeom>
          <a:solidFill>
            <a:srgbClr val="342B7A"/>
          </a:solidFill>
        </p:spPr>
        <p:txBody>
          <a:bodyPr wrap="square" lIns="0" tIns="0" rIns="0" bIns="0" rtlCol="0"/>
          <a:lstStyle/>
          <a:p>
            <a:endParaRPr sz="9600"/>
          </a:p>
        </p:txBody>
      </p:sp>
      <p:sp>
        <p:nvSpPr>
          <p:cNvPr id="17" name="object 8">
            <a:extLst>
              <a:ext uri="{FF2B5EF4-FFF2-40B4-BE49-F238E27FC236}">
                <a16:creationId xmlns:a16="http://schemas.microsoft.com/office/drawing/2014/main" id="{A029588A-DEB9-197E-2B9F-742AE4ADC146}"/>
              </a:ext>
            </a:extLst>
          </p:cNvPr>
          <p:cNvSpPr/>
          <p:nvPr userDrawn="1"/>
        </p:nvSpPr>
        <p:spPr>
          <a:xfrm>
            <a:off x="11339782" y="10457595"/>
            <a:ext cx="317500" cy="1164590"/>
          </a:xfrm>
          <a:custGeom>
            <a:avLst/>
            <a:gdLst/>
            <a:ahLst/>
            <a:cxnLst/>
            <a:rect l="l" t="t" r="r" b="b"/>
            <a:pathLst>
              <a:path w="158750" h="582295">
                <a:moveTo>
                  <a:pt x="102632" y="582007"/>
                </a:moveTo>
                <a:lnTo>
                  <a:pt x="60559" y="578183"/>
                </a:lnTo>
                <a:lnTo>
                  <a:pt x="22351" y="556768"/>
                </a:lnTo>
                <a:lnTo>
                  <a:pt x="4302" y="522852"/>
                </a:lnTo>
                <a:lnTo>
                  <a:pt x="0" y="485112"/>
                </a:lnTo>
                <a:lnTo>
                  <a:pt x="0" y="3824"/>
                </a:lnTo>
                <a:lnTo>
                  <a:pt x="5737" y="2549"/>
                </a:lnTo>
                <a:lnTo>
                  <a:pt x="17211" y="1912"/>
                </a:lnTo>
                <a:lnTo>
                  <a:pt x="25936" y="1075"/>
                </a:lnTo>
                <a:lnTo>
                  <a:pt x="34901" y="478"/>
                </a:lnTo>
                <a:lnTo>
                  <a:pt x="44104" y="119"/>
                </a:lnTo>
                <a:lnTo>
                  <a:pt x="53547" y="0"/>
                </a:lnTo>
                <a:lnTo>
                  <a:pt x="62999" y="239"/>
                </a:lnTo>
                <a:lnTo>
                  <a:pt x="108369" y="9083"/>
                </a:lnTo>
                <a:lnTo>
                  <a:pt x="143758" y="36664"/>
                </a:lnTo>
                <a:lnTo>
                  <a:pt x="157494" y="78697"/>
                </a:lnTo>
                <a:lnTo>
                  <a:pt x="158091" y="92432"/>
                </a:lnTo>
                <a:lnTo>
                  <a:pt x="158091" y="577545"/>
                </a:lnTo>
                <a:lnTo>
                  <a:pt x="158729" y="577545"/>
                </a:lnTo>
                <a:lnTo>
                  <a:pt x="155542" y="578820"/>
                </a:lnTo>
                <a:lnTo>
                  <a:pt x="148529" y="580095"/>
                </a:lnTo>
                <a:lnTo>
                  <a:pt x="120879" y="581609"/>
                </a:lnTo>
                <a:lnTo>
                  <a:pt x="111965" y="581898"/>
                </a:lnTo>
                <a:lnTo>
                  <a:pt x="102632" y="582007"/>
                </a:lnTo>
                <a:close/>
              </a:path>
            </a:pathLst>
          </a:custGeom>
          <a:solidFill>
            <a:srgbClr val="342B7A"/>
          </a:solidFill>
        </p:spPr>
        <p:txBody>
          <a:bodyPr wrap="square" lIns="0" tIns="0" rIns="0" bIns="0" rtlCol="0"/>
          <a:lstStyle/>
          <a:p>
            <a:endParaRPr sz="9600"/>
          </a:p>
        </p:txBody>
      </p:sp>
      <p:grpSp>
        <p:nvGrpSpPr>
          <p:cNvPr id="18" name="object 9">
            <a:extLst>
              <a:ext uri="{FF2B5EF4-FFF2-40B4-BE49-F238E27FC236}">
                <a16:creationId xmlns:a16="http://schemas.microsoft.com/office/drawing/2014/main" id="{93E04933-7295-15F0-DF33-500A13CAA754}"/>
              </a:ext>
            </a:extLst>
          </p:cNvPr>
          <p:cNvGrpSpPr/>
          <p:nvPr userDrawn="1"/>
        </p:nvGrpSpPr>
        <p:grpSpPr>
          <a:xfrm>
            <a:off x="11174034" y="9650610"/>
            <a:ext cx="817880" cy="645160"/>
            <a:chOff x="9635142" y="8701980"/>
            <a:chExt cx="408940" cy="322580"/>
          </a:xfrm>
        </p:grpSpPr>
        <p:sp>
          <p:nvSpPr>
            <p:cNvPr id="19" name="object 10">
              <a:extLst>
                <a:ext uri="{FF2B5EF4-FFF2-40B4-BE49-F238E27FC236}">
                  <a16:creationId xmlns:a16="http://schemas.microsoft.com/office/drawing/2014/main" id="{DBA2637D-CFBB-2D4A-7B0D-F34CDA380750}"/>
                </a:ext>
              </a:extLst>
            </p:cNvPr>
            <p:cNvSpPr/>
            <p:nvPr/>
          </p:nvSpPr>
          <p:spPr>
            <a:xfrm>
              <a:off x="9678493" y="8861322"/>
              <a:ext cx="365760" cy="163195"/>
            </a:xfrm>
            <a:custGeom>
              <a:avLst/>
              <a:gdLst/>
              <a:ahLst/>
              <a:cxnLst/>
              <a:rect l="l" t="t" r="r" b="b"/>
              <a:pathLst>
                <a:path w="365759" h="163195">
                  <a:moveTo>
                    <a:pt x="116895" y="162713"/>
                  </a:moveTo>
                  <a:lnTo>
                    <a:pt x="76283" y="157123"/>
                  </a:lnTo>
                  <a:lnTo>
                    <a:pt x="69413" y="154133"/>
                  </a:lnTo>
                  <a:lnTo>
                    <a:pt x="101745" y="136308"/>
                  </a:lnTo>
                  <a:lnTo>
                    <a:pt x="153629" y="88607"/>
                  </a:lnTo>
                  <a:lnTo>
                    <a:pt x="216460" y="24343"/>
                  </a:lnTo>
                  <a:lnTo>
                    <a:pt x="259449" y="0"/>
                  </a:lnTo>
                  <a:lnTo>
                    <a:pt x="302438" y="12948"/>
                  </a:lnTo>
                  <a:lnTo>
                    <a:pt x="339821" y="41276"/>
                  </a:lnTo>
                  <a:lnTo>
                    <a:pt x="320805" y="41276"/>
                  </a:lnTo>
                  <a:lnTo>
                    <a:pt x="291760" y="60738"/>
                  </a:lnTo>
                  <a:lnTo>
                    <a:pt x="242875" y="105182"/>
                  </a:lnTo>
                  <a:lnTo>
                    <a:pt x="200669" y="137309"/>
                  </a:lnTo>
                  <a:lnTo>
                    <a:pt x="158516" y="156297"/>
                  </a:lnTo>
                  <a:lnTo>
                    <a:pt x="116895" y="162713"/>
                  </a:lnTo>
                  <a:close/>
                </a:path>
                <a:path w="365759" h="163195">
                  <a:moveTo>
                    <a:pt x="365268" y="60559"/>
                  </a:moveTo>
                  <a:lnTo>
                    <a:pt x="341483" y="42610"/>
                  </a:lnTo>
                  <a:lnTo>
                    <a:pt x="320805" y="41276"/>
                  </a:lnTo>
                  <a:lnTo>
                    <a:pt x="339821" y="41276"/>
                  </a:lnTo>
                  <a:lnTo>
                    <a:pt x="365268" y="60559"/>
                  </a:lnTo>
                  <a:close/>
                </a:path>
                <a:path w="365759" h="163195">
                  <a:moveTo>
                    <a:pt x="68448" y="154665"/>
                  </a:moveTo>
                  <a:lnTo>
                    <a:pt x="39333" y="145890"/>
                  </a:lnTo>
                  <a:lnTo>
                    <a:pt x="0" y="112194"/>
                  </a:lnTo>
                  <a:lnTo>
                    <a:pt x="37159" y="140095"/>
                  </a:lnTo>
                  <a:lnTo>
                    <a:pt x="69413" y="154133"/>
                  </a:lnTo>
                  <a:lnTo>
                    <a:pt x="68448" y="154665"/>
                  </a:lnTo>
                  <a:close/>
                </a:path>
              </a:pathLst>
            </a:custGeom>
            <a:solidFill>
              <a:srgbClr val="06A38F"/>
            </a:solidFill>
          </p:spPr>
          <p:txBody>
            <a:bodyPr wrap="square" lIns="0" tIns="0" rIns="0" bIns="0" rtlCol="0"/>
            <a:lstStyle/>
            <a:p>
              <a:endParaRPr sz="9600"/>
            </a:p>
          </p:txBody>
        </p:sp>
        <p:sp>
          <p:nvSpPr>
            <p:cNvPr id="20" name="object 11">
              <a:extLst>
                <a:ext uri="{FF2B5EF4-FFF2-40B4-BE49-F238E27FC236}">
                  <a16:creationId xmlns:a16="http://schemas.microsoft.com/office/drawing/2014/main" id="{FFDE4E38-2E42-B11D-129C-5D18D59B73E7}"/>
                </a:ext>
              </a:extLst>
            </p:cNvPr>
            <p:cNvSpPr/>
            <p:nvPr/>
          </p:nvSpPr>
          <p:spPr>
            <a:xfrm>
              <a:off x="9635142" y="8701980"/>
              <a:ext cx="314325" cy="271145"/>
            </a:xfrm>
            <a:custGeom>
              <a:avLst/>
              <a:gdLst/>
              <a:ahLst/>
              <a:cxnLst/>
              <a:rect l="l" t="t" r="r" b="b"/>
              <a:pathLst>
                <a:path w="314325" h="271145">
                  <a:moveTo>
                    <a:pt x="59921" y="270900"/>
                  </a:moveTo>
                  <a:lnTo>
                    <a:pt x="24861" y="248588"/>
                  </a:lnTo>
                  <a:lnTo>
                    <a:pt x="5418" y="202372"/>
                  </a:lnTo>
                  <a:lnTo>
                    <a:pt x="0" y="167630"/>
                  </a:lnTo>
                  <a:lnTo>
                    <a:pt x="4661" y="123256"/>
                  </a:lnTo>
                  <a:lnTo>
                    <a:pt x="21036" y="81811"/>
                  </a:lnTo>
                  <a:lnTo>
                    <a:pt x="48407" y="45983"/>
                  </a:lnTo>
                  <a:lnTo>
                    <a:pt x="86058" y="18462"/>
                  </a:lnTo>
                  <a:lnTo>
                    <a:pt x="126776" y="3591"/>
                  </a:lnTo>
                  <a:lnTo>
                    <a:pt x="168503" y="0"/>
                  </a:lnTo>
                  <a:lnTo>
                    <a:pt x="209169" y="7068"/>
                  </a:lnTo>
                  <a:lnTo>
                    <a:pt x="246699" y="24176"/>
                  </a:lnTo>
                  <a:lnTo>
                    <a:pt x="279024" y="50705"/>
                  </a:lnTo>
                  <a:lnTo>
                    <a:pt x="304072" y="86034"/>
                  </a:lnTo>
                  <a:lnTo>
                    <a:pt x="314271" y="109620"/>
                  </a:lnTo>
                  <a:lnTo>
                    <a:pt x="257088" y="114139"/>
                  </a:lnTo>
                  <a:lnTo>
                    <a:pt x="216125" y="133018"/>
                  </a:lnTo>
                  <a:lnTo>
                    <a:pt x="187415" y="160857"/>
                  </a:lnTo>
                  <a:lnTo>
                    <a:pt x="166992" y="192255"/>
                  </a:lnTo>
                  <a:lnTo>
                    <a:pt x="150890" y="221812"/>
                  </a:lnTo>
                  <a:lnTo>
                    <a:pt x="135143" y="244126"/>
                  </a:lnTo>
                  <a:lnTo>
                    <a:pt x="93767" y="270362"/>
                  </a:lnTo>
                  <a:lnTo>
                    <a:pt x="59921" y="270900"/>
                  </a:lnTo>
                  <a:close/>
                </a:path>
              </a:pathLst>
            </a:custGeom>
            <a:solidFill>
              <a:srgbClr val="342B7A"/>
            </a:solidFill>
          </p:spPr>
          <p:txBody>
            <a:bodyPr wrap="square" lIns="0" tIns="0" rIns="0" bIns="0" rtlCol="0"/>
            <a:lstStyle/>
            <a:p>
              <a:endParaRPr sz="9600"/>
            </a:p>
          </p:txBody>
        </p:sp>
      </p:grpSp>
      <p:pic>
        <p:nvPicPr>
          <p:cNvPr id="21" name="object 15">
            <a:extLst>
              <a:ext uri="{FF2B5EF4-FFF2-40B4-BE49-F238E27FC236}">
                <a16:creationId xmlns:a16="http://schemas.microsoft.com/office/drawing/2014/main" id="{59D3B4F1-49C8-BD60-E247-B2DEDFA54700}"/>
              </a:ext>
            </a:extLst>
          </p:cNvPr>
          <p:cNvPicPr/>
          <p:nvPr userDrawn="1"/>
        </p:nvPicPr>
        <p:blipFill>
          <a:blip r:embed="rId5" cstate="print"/>
          <a:stretch>
            <a:fillRect/>
          </a:stretch>
        </p:blipFill>
        <p:spPr>
          <a:xfrm>
            <a:off x="8452466" y="2826739"/>
            <a:ext cx="7079580" cy="3299226"/>
          </a:xfrm>
          <a:prstGeom prst="rect">
            <a:avLst/>
          </a:prstGeom>
        </p:spPr>
      </p:pic>
      <p:sp>
        <p:nvSpPr>
          <p:cNvPr id="22" name="object 14">
            <a:extLst>
              <a:ext uri="{FF2B5EF4-FFF2-40B4-BE49-F238E27FC236}">
                <a16:creationId xmlns:a16="http://schemas.microsoft.com/office/drawing/2014/main" id="{27756F27-CEA5-28C0-C3E1-5B651BBB5467}"/>
              </a:ext>
            </a:extLst>
          </p:cNvPr>
          <p:cNvSpPr txBox="1"/>
          <p:nvPr userDrawn="1"/>
        </p:nvSpPr>
        <p:spPr>
          <a:xfrm>
            <a:off x="8391296" y="11833992"/>
            <a:ext cx="5643880" cy="1079783"/>
          </a:xfrm>
          <a:prstGeom prst="rect">
            <a:avLst/>
          </a:prstGeom>
        </p:spPr>
        <p:txBody>
          <a:bodyPr vert="horz" wrap="square" lIns="0" tIns="33020" rIns="0" bIns="0" rtlCol="0">
            <a:spAutoFit/>
          </a:bodyPr>
          <a:lstStyle/>
          <a:p>
            <a:pPr marL="25400">
              <a:lnSpc>
                <a:spcPct val="100000"/>
              </a:lnSpc>
              <a:spcBef>
                <a:spcPts val="260"/>
              </a:spcBef>
            </a:pPr>
            <a:r>
              <a:rPr sz="3400" spc="150">
                <a:latin typeface="Palatino Linotype"/>
                <a:cs typeface="Palatino Linotype"/>
              </a:rPr>
              <a:t>Grant</a:t>
            </a:r>
            <a:r>
              <a:rPr sz="3400" spc="-210">
                <a:latin typeface="Palatino Linotype"/>
                <a:cs typeface="Palatino Linotype"/>
              </a:rPr>
              <a:t> </a:t>
            </a:r>
            <a:r>
              <a:rPr sz="3400" spc="130">
                <a:latin typeface="Palatino Linotype"/>
                <a:cs typeface="Palatino Linotype"/>
              </a:rPr>
              <a:t>number</a:t>
            </a:r>
            <a:r>
              <a:rPr sz="3400" spc="-200">
                <a:latin typeface="Palatino Linotype"/>
                <a:cs typeface="Palatino Linotype"/>
              </a:rPr>
              <a:t> </a:t>
            </a:r>
            <a:r>
              <a:rPr sz="3400" spc="190">
                <a:latin typeface="Palatino Linotype"/>
                <a:cs typeface="Palatino Linotype"/>
              </a:rPr>
              <a:t>22/RDD/8</a:t>
            </a:r>
            <a:r>
              <a:rPr lang="en-IE" sz="3400" spc="190">
                <a:latin typeface="Palatino Linotype"/>
                <a:cs typeface="Palatino Linotype"/>
              </a:rPr>
              <a:t>12</a:t>
            </a:r>
            <a:endParaRPr sz="3400">
              <a:latin typeface="Palatino Linotype"/>
              <a:cs typeface="Palatino Linotype"/>
            </a:endParaRPr>
          </a:p>
        </p:txBody>
      </p:sp>
      <p:pic>
        <p:nvPicPr>
          <p:cNvPr id="13" name="Graphic 12">
            <a:extLst>
              <a:ext uri="{FF2B5EF4-FFF2-40B4-BE49-F238E27FC236}">
                <a16:creationId xmlns:a16="http://schemas.microsoft.com/office/drawing/2014/main" id="{C902D3B0-BCFF-7310-D01F-7FB8B50EF0D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299" y="919986"/>
            <a:ext cx="6501002" cy="1318648"/>
          </a:xfrm>
          <a:prstGeom prst="rect">
            <a:avLst/>
          </a:prstGeom>
        </p:spPr>
      </p:pic>
    </p:spTree>
    <p:extLst>
      <p:ext uri="{BB962C8B-B14F-4D97-AF65-F5344CB8AC3E}">
        <p14:creationId xmlns:p14="http://schemas.microsoft.com/office/powerpoint/2010/main" val="3823512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
        <p:nvSpPr>
          <p:cNvPr id="7" name="object 6">
            <a:extLst>
              <a:ext uri="{FF2B5EF4-FFF2-40B4-BE49-F238E27FC236}">
                <a16:creationId xmlns:a16="http://schemas.microsoft.com/office/drawing/2014/main" id="{9690725F-98B3-1624-A8CD-8E9CCB374D4F}"/>
              </a:ext>
            </a:extLst>
          </p:cNvPr>
          <p:cNvSpPr/>
          <p:nvPr userDrawn="1"/>
        </p:nvSpPr>
        <p:spPr>
          <a:xfrm>
            <a:off x="3" y="5"/>
            <a:ext cx="24384002"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17B978"/>
          </a:solidFill>
        </p:spPr>
        <p:txBody>
          <a:bodyPr wrap="square" lIns="0" tIns="0" rIns="0" bIns="0" rtlCol="0"/>
          <a:lstStyle/>
          <a:p>
            <a:endParaRPr sz="2700"/>
          </a:p>
        </p:txBody>
      </p:sp>
      <p:sp>
        <p:nvSpPr>
          <p:cNvPr id="8" name="object 5">
            <a:extLst>
              <a:ext uri="{FF2B5EF4-FFF2-40B4-BE49-F238E27FC236}">
                <a16:creationId xmlns:a16="http://schemas.microsoft.com/office/drawing/2014/main" id="{8DBFCCCB-BAA4-5BF0-7E70-D6AD1CD684BA}"/>
              </a:ext>
            </a:extLst>
          </p:cNvPr>
          <p:cNvSpPr/>
          <p:nvPr userDrawn="1"/>
        </p:nvSpPr>
        <p:spPr>
          <a:xfrm>
            <a:off x="-3" y="13442955"/>
            <a:ext cx="24384006"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086972"/>
          </a:solidFill>
        </p:spPr>
        <p:txBody>
          <a:bodyPr wrap="square" lIns="0" tIns="0" rIns="0" bIns="0" rtlCol="0"/>
          <a:lstStyle/>
          <a:p>
            <a:endParaRPr sz="2700"/>
          </a:p>
        </p:txBody>
      </p:sp>
      <p:pic>
        <p:nvPicPr>
          <p:cNvPr id="9" name="bg object 16">
            <a:extLst>
              <a:ext uri="{FF2B5EF4-FFF2-40B4-BE49-F238E27FC236}">
                <a16:creationId xmlns:a16="http://schemas.microsoft.com/office/drawing/2014/main" id="{CD05EA99-88E9-42FC-587E-731C29645B32}"/>
              </a:ext>
            </a:extLst>
          </p:cNvPr>
          <p:cNvPicPr/>
          <p:nvPr userDrawn="1"/>
        </p:nvPicPr>
        <p:blipFill>
          <a:blip r:embed="rId2" cstate="print"/>
          <a:stretch>
            <a:fillRect/>
          </a:stretch>
        </p:blipFill>
        <p:spPr>
          <a:xfrm>
            <a:off x="16516350" y="924130"/>
            <a:ext cx="7142312" cy="1419020"/>
          </a:xfrm>
          <a:prstGeom prst="rect">
            <a:avLst/>
          </a:prstGeom>
        </p:spPr>
      </p:pic>
      <p:pic>
        <p:nvPicPr>
          <p:cNvPr id="10" name="object 12">
            <a:extLst>
              <a:ext uri="{FF2B5EF4-FFF2-40B4-BE49-F238E27FC236}">
                <a16:creationId xmlns:a16="http://schemas.microsoft.com/office/drawing/2014/main" id="{B3ABF900-262A-D2AF-EB5E-F0C275002DB2}"/>
              </a:ext>
            </a:extLst>
          </p:cNvPr>
          <p:cNvPicPr/>
          <p:nvPr userDrawn="1"/>
        </p:nvPicPr>
        <p:blipFill>
          <a:blip r:embed="rId3" cstate="print"/>
          <a:stretch>
            <a:fillRect/>
          </a:stretch>
        </p:blipFill>
        <p:spPr>
          <a:xfrm>
            <a:off x="8648705" y="924130"/>
            <a:ext cx="6501002" cy="1419020"/>
          </a:xfrm>
          <a:prstGeom prst="rect">
            <a:avLst/>
          </a:prstGeom>
        </p:spPr>
      </p:pic>
      <p:pic>
        <p:nvPicPr>
          <p:cNvPr id="15" name="object 6">
            <a:extLst>
              <a:ext uri="{FF2B5EF4-FFF2-40B4-BE49-F238E27FC236}">
                <a16:creationId xmlns:a16="http://schemas.microsoft.com/office/drawing/2014/main" id="{9338B791-DD06-C9F9-6995-C94DB9AE0FA4}"/>
              </a:ext>
            </a:extLst>
          </p:cNvPr>
          <p:cNvPicPr/>
          <p:nvPr userDrawn="1"/>
        </p:nvPicPr>
        <p:blipFill>
          <a:blip r:embed="rId4" cstate="print"/>
          <a:stretch>
            <a:fillRect/>
          </a:stretch>
        </p:blipFill>
        <p:spPr>
          <a:xfrm>
            <a:off x="11951752" y="11316121"/>
            <a:ext cx="3871976" cy="1165290"/>
          </a:xfrm>
          <a:prstGeom prst="rect">
            <a:avLst/>
          </a:prstGeom>
        </p:spPr>
      </p:pic>
      <p:sp>
        <p:nvSpPr>
          <p:cNvPr id="16" name="object 7">
            <a:extLst>
              <a:ext uri="{FF2B5EF4-FFF2-40B4-BE49-F238E27FC236}">
                <a16:creationId xmlns:a16="http://schemas.microsoft.com/office/drawing/2014/main" id="{4664CC8C-CBB8-9794-9BAC-2896364D7792}"/>
              </a:ext>
            </a:extLst>
          </p:cNvPr>
          <p:cNvSpPr/>
          <p:nvPr userDrawn="1"/>
        </p:nvSpPr>
        <p:spPr>
          <a:xfrm>
            <a:off x="8177936" y="11312308"/>
            <a:ext cx="3035300" cy="1176020"/>
          </a:xfrm>
          <a:custGeom>
            <a:avLst/>
            <a:gdLst/>
            <a:ahLst/>
            <a:cxnLst/>
            <a:rect l="l" t="t" r="r" b="b"/>
            <a:pathLst>
              <a:path w="1517650" h="588009">
                <a:moveTo>
                  <a:pt x="434111" y="393319"/>
                </a:moveTo>
                <a:lnTo>
                  <a:pt x="429806" y="351561"/>
                </a:lnTo>
                <a:lnTo>
                  <a:pt x="407682" y="302869"/>
                </a:lnTo>
                <a:lnTo>
                  <a:pt x="372275" y="267093"/>
                </a:lnTo>
                <a:lnTo>
                  <a:pt x="327190" y="242709"/>
                </a:lnTo>
                <a:lnTo>
                  <a:pt x="275945" y="226618"/>
                </a:lnTo>
                <a:lnTo>
                  <a:pt x="240957" y="218655"/>
                </a:lnTo>
                <a:lnTo>
                  <a:pt x="203784" y="208153"/>
                </a:lnTo>
                <a:lnTo>
                  <a:pt x="177292" y="194906"/>
                </a:lnTo>
                <a:lnTo>
                  <a:pt x="161442" y="179031"/>
                </a:lnTo>
                <a:lnTo>
                  <a:pt x="156171" y="160642"/>
                </a:lnTo>
                <a:lnTo>
                  <a:pt x="156654" y="152882"/>
                </a:lnTo>
                <a:lnTo>
                  <a:pt x="182308" y="119202"/>
                </a:lnTo>
                <a:lnTo>
                  <a:pt x="187807" y="116674"/>
                </a:lnTo>
                <a:lnTo>
                  <a:pt x="227609" y="110401"/>
                </a:lnTo>
                <a:lnTo>
                  <a:pt x="233946" y="110286"/>
                </a:lnTo>
                <a:lnTo>
                  <a:pt x="245427" y="110642"/>
                </a:lnTo>
                <a:lnTo>
                  <a:pt x="290830" y="119113"/>
                </a:lnTo>
                <a:lnTo>
                  <a:pt x="333375" y="135089"/>
                </a:lnTo>
                <a:lnTo>
                  <a:pt x="369049" y="153949"/>
                </a:lnTo>
                <a:lnTo>
                  <a:pt x="389496" y="168287"/>
                </a:lnTo>
                <a:lnTo>
                  <a:pt x="395592" y="157645"/>
                </a:lnTo>
                <a:lnTo>
                  <a:pt x="413080" y="123672"/>
                </a:lnTo>
                <a:lnTo>
                  <a:pt x="423913" y="82232"/>
                </a:lnTo>
                <a:lnTo>
                  <a:pt x="419900" y="65951"/>
                </a:lnTo>
                <a:lnTo>
                  <a:pt x="373557" y="27406"/>
                </a:lnTo>
                <a:lnTo>
                  <a:pt x="327482" y="12623"/>
                </a:lnTo>
                <a:lnTo>
                  <a:pt x="270446" y="3746"/>
                </a:lnTo>
                <a:lnTo>
                  <a:pt x="226301" y="1917"/>
                </a:lnTo>
                <a:lnTo>
                  <a:pt x="204533" y="2616"/>
                </a:lnTo>
                <a:lnTo>
                  <a:pt x="162204" y="8102"/>
                </a:lnTo>
                <a:lnTo>
                  <a:pt x="121932" y="18821"/>
                </a:lnTo>
                <a:lnTo>
                  <a:pt x="86118" y="35521"/>
                </a:lnTo>
                <a:lnTo>
                  <a:pt x="42151" y="70281"/>
                </a:lnTo>
                <a:lnTo>
                  <a:pt x="12395" y="115824"/>
                </a:lnTo>
                <a:lnTo>
                  <a:pt x="1905" y="172758"/>
                </a:lnTo>
                <a:lnTo>
                  <a:pt x="2857" y="192684"/>
                </a:lnTo>
                <a:lnTo>
                  <a:pt x="16573" y="243509"/>
                </a:lnTo>
                <a:lnTo>
                  <a:pt x="43738" y="281787"/>
                </a:lnTo>
                <a:lnTo>
                  <a:pt x="81838" y="309727"/>
                </a:lnTo>
                <a:lnTo>
                  <a:pt x="127457" y="328688"/>
                </a:lnTo>
                <a:lnTo>
                  <a:pt x="200926" y="347179"/>
                </a:lnTo>
                <a:lnTo>
                  <a:pt x="222237" y="353161"/>
                </a:lnTo>
                <a:lnTo>
                  <a:pt x="266331" y="375005"/>
                </a:lnTo>
                <a:lnTo>
                  <a:pt x="281127" y="414985"/>
                </a:lnTo>
                <a:lnTo>
                  <a:pt x="280543" y="423710"/>
                </a:lnTo>
                <a:lnTo>
                  <a:pt x="258406" y="459740"/>
                </a:lnTo>
                <a:lnTo>
                  <a:pt x="215734" y="474205"/>
                </a:lnTo>
                <a:lnTo>
                  <a:pt x="192519" y="475551"/>
                </a:lnTo>
                <a:lnTo>
                  <a:pt x="180200" y="475195"/>
                </a:lnTo>
                <a:lnTo>
                  <a:pt x="132994" y="466712"/>
                </a:lnTo>
                <a:lnTo>
                  <a:pt x="90652" y="450735"/>
                </a:lnTo>
                <a:lnTo>
                  <a:pt x="56984" y="431888"/>
                </a:lnTo>
                <a:lnTo>
                  <a:pt x="38252" y="417537"/>
                </a:lnTo>
                <a:lnTo>
                  <a:pt x="30835" y="428904"/>
                </a:lnTo>
                <a:lnTo>
                  <a:pt x="11468" y="462165"/>
                </a:lnTo>
                <a:lnTo>
                  <a:pt x="0" y="503593"/>
                </a:lnTo>
                <a:lnTo>
                  <a:pt x="1193" y="514845"/>
                </a:lnTo>
                <a:lnTo>
                  <a:pt x="28549" y="546900"/>
                </a:lnTo>
                <a:lnTo>
                  <a:pt x="67119" y="566000"/>
                </a:lnTo>
                <a:lnTo>
                  <a:pt x="113461" y="578815"/>
                </a:lnTo>
                <a:lnTo>
                  <a:pt x="152755" y="584555"/>
                </a:lnTo>
                <a:lnTo>
                  <a:pt x="200164" y="586473"/>
                </a:lnTo>
                <a:lnTo>
                  <a:pt x="224561" y="585736"/>
                </a:lnTo>
                <a:lnTo>
                  <a:pt x="270713" y="579475"/>
                </a:lnTo>
                <a:lnTo>
                  <a:pt x="313029" y="566775"/>
                </a:lnTo>
                <a:lnTo>
                  <a:pt x="350062" y="548347"/>
                </a:lnTo>
                <a:lnTo>
                  <a:pt x="381482" y="523697"/>
                </a:lnTo>
                <a:lnTo>
                  <a:pt x="406349" y="493534"/>
                </a:lnTo>
                <a:lnTo>
                  <a:pt x="423887" y="457415"/>
                </a:lnTo>
                <a:lnTo>
                  <a:pt x="432943" y="416039"/>
                </a:lnTo>
                <a:lnTo>
                  <a:pt x="434111" y="393319"/>
                </a:lnTo>
                <a:close/>
              </a:path>
              <a:path w="1517650" h="588009">
                <a:moveTo>
                  <a:pt x="972769" y="277291"/>
                </a:moveTo>
                <a:lnTo>
                  <a:pt x="972299" y="233946"/>
                </a:lnTo>
                <a:lnTo>
                  <a:pt x="965517" y="177241"/>
                </a:lnTo>
                <a:lnTo>
                  <a:pt x="952741" y="133134"/>
                </a:lnTo>
                <a:lnTo>
                  <a:pt x="931964" y="93675"/>
                </a:lnTo>
                <a:lnTo>
                  <a:pt x="903185" y="59486"/>
                </a:lnTo>
                <a:lnTo>
                  <a:pt x="866152" y="32016"/>
                </a:lnTo>
                <a:lnTo>
                  <a:pt x="828675" y="15201"/>
                </a:lnTo>
                <a:lnTo>
                  <a:pt x="828675" y="233311"/>
                </a:lnTo>
                <a:lnTo>
                  <a:pt x="624078" y="233311"/>
                </a:lnTo>
                <a:lnTo>
                  <a:pt x="631253" y="180644"/>
                </a:lnTo>
                <a:lnTo>
                  <a:pt x="652767" y="140881"/>
                </a:lnTo>
                <a:lnTo>
                  <a:pt x="686231" y="115938"/>
                </a:lnTo>
                <a:lnTo>
                  <a:pt x="729259" y="107734"/>
                </a:lnTo>
                <a:lnTo>
                  <a:pt x="755307" y="109893"/>
                </a:lnTo>
                <a:lnTo>
                  <a:pt x="794258" y="127368"/>
                </a:lnTo>
                <a:lnTo>
                  <a:pt x="816610" y="161785"/>
                </a:lnTo>
                <a:lnTo>
                  <a:pt x="827379" y="207429"/>
                </a:lnTo>
                <a:lnTo>
                  <a:pt x="828675" y="233311"/>
                </a:lnTo>
                <a:lnTo>
                  <a:pt x="828675" y="15201"/>
                </a:lnTo>
                <a:lnTo>
                  <a:pt x="820496" y="12204"/>
                </a:lnTo>
                <a:lnTo>
                  <a:pt x="793965" y="5816"/>
                </a:lnTo>
                <a:lnTo>
                  <a:pt x="765035" y="1943"/>
                </a:lnTo>
                <a:lnTo>
                  <a:pt x="733717" y="635"/>
                </a:lnTo>
                <a:lnTo>
                  <a:pt x="708609" y="1701"/>
                </a:lnTo>
                <a:lnTo>
                  <a:pt x="659587" y="10045"/>
                </a:lnTo>
                <a:lnTo>
                  <a:pt x="612343" y="26517"/>
                </a:lnTo>
                <a:lnTo>
                  <a:pt x="569760" y="52082"/>
                </a:lnTo>
                <a:lnTo>
                  <a:pt x="532066" y="86880"/>
                </a:lnTo>
                <a:lnTo>
                  <a:pt x="501904" y="130695"/>
                </a:lnTo>
                <a:lnTo>
                  <a:pt x="479539" y="183794"/>
                </a:lnTo>
                <a:lnTo>
                  <a:pt x="468058" y="246900"/>
                </a:lnTo>
                <a:lnTo>
                  <a:pt x="466623" y="282397"/>
                </a:lnTo>
                <a:lnTo>
                  <a:pt x="468185" y="325323"/>
                </a:lnTo>
                <a:lnTo>
                  <a:pt x="472922" y="364312"/>
                </a:lnTo>
                <a:lnTo>
                  <a:pt x="492125" y="430923"/>
                </a:lnTo>
                <a:lnTo>
                  <a:pt x="521766" y="483514"/>
                </a:lnTo>
                <a:lnTo>
                  <a:pt x="559054" y="524637"/>
                </a:lnTo>
                <a:lnTo>
                  <a:pt x="603364" y="554431"/>
                </a:lnTo>
                <a:lnTo>
                  <a:pt x="653402" y="573722"/>
                </a:lnTo>
                <a:lnTo>
                  <a:pt x="706793" y="584314"/>
                </a:lnTo>
                <a:lnTo>
                  <a:pt x="761136" y="587743"/>
                </a:lnTo>
                <a:lnTo>
                  <a:pt x="790663" y="586905"/>
                </a:lnTo>
                <a:lnTo>
                  <a:pt x="843521" y="580212"/>
                </a:lnTo>
                <a:lnTo>
                  <a:pt x="888123" y="567309"/>
                </a:lnTo>
                <a:lnTo>
                  <a:pt x="922807" y="551319"/>
                </a:lnTo>
                <a:lnTo>
                  <a:pt x="958507" y="520407"/>
                </a:lnTo>
                <a:lnTo>
                  <a:pt x="965758" y="495947"/>
                </a:lnTo>
                <a:lnTo>
                  <a:pt x="964806" y="486740"/>
                </a:lnTo>
                <a:lnTo>
                  <a:pt x="950468" y="451319"/>
                </a:lnTo>
                <a:lnTo>
                  <a:pt x="928319" y="416001"/>
                </a:lnTo>
                <a:lnTo>
                  <a:pt x="915746" y="411594"/>
                </a:lnTo>
                <a:lnTo>
                  <a:pt x="910056" y="416661"/>
                </a:lnTo>
                <a:lnTo>
                  <a:pt x="875322" y="442696"/>
                </a:lnTo>
                <a:lnTo>
                  <a:pt x="838174" y="459955"/>
                </a:lnTo>
                <a:lnTo>
                  <a:pt x="790676" y="469442"/>
                </a:lnTo>
                <a:lnTo>
                  <a:pt x="776427" y="469811"/>
                </a:lnTo>
                <a:lnTo>
                  <a:pt x="741184" y="467156"/>
                </a:lnTo>
                <a:lnTo>
                  <a:pt x="685977" y="445604"/>
                </a:lnTo>
                <a:lnTo>
                  <a:pt x="650748" y="404101"/>
                </a:lnTo>
                <a:lnTo>
                  <a:pt x="630923" y="351256"/>
                </a:lnTo>
                <a:lnTo>
                  <a:pt x="626630" y="320649"/>
                </a:lnTo>
                <a:lnTo>
                  <a:pt x="968946" y="320649"/>
                </a:lnTo>
                <a:lnTo>
                  <a:pt x="969581" y="316814"/>
                </a:lnTo>
                <a:lnTo>
                  <a:pt x="970229" y="311086"/>
                </a:lnTo>
                <a:lnTo>
                  <a:pt x="971499" y="298335"/>
                </a:lnTo>
                <a:lnTo>
                  <a:pt x="971499" y="291325"/>
                </a:lnTo>
                <a:lnTo>
                  <a:pt x="972769" y="277291"/>
                </a:lnTo>
                <a:close/>
              </a:path>
              <a:path w="1517650" h="588009">
                <a:moveTo>
                  <a:pt x="1517167" y="567982"/>
                </a:moveTo>
                <a:lnTo>
                  <a:pt x="1505458" y="543839"/>
                </a:lnTo>
                <a:lnTo>
                  <a:pt x="1498587" y="518896"/>
                </a:lnTo>
                <a:lnTo>
                  <a:pt x="1497088" y="513473"/>
                </a:lnTo>
                <a:lnTo>
                  <a:pt x="1492580" y="480644"/>
                </a:lnTo>
                <a:lnTo>
                  <a:pt x="1492072" y="476910"/>
                </a:lnTo>
                <a:lnTo>
                  <a:pt x="1490395" y="434124"/>
                </a:lnTo>
                <a:lnTo>
                  <a:pt x="1488490" y="434111"/>
                </a:lnTo>
                <a:lnTo>
                  <a:pt x="1488490" y="298335"/>
                </a:lnTo>
                <a:lnTo>
                  <a:pt x="1488490" y="212915"/>
                </a:lnTo>
                <a:lnTo>
                  <a:pt x="1487766" y="186982"/>
                </a:lnTo>
                <a:lnTo>
                  <a:pt x="1485620" y="162712"/>
                </a:lnTo>
                <a:lnTo>
                  <a:pt x="1482026" y="140119"/>
                </a:lnTo>
                <a:lnTo>
                  <a:pt x="1477010" y="119202"/>
                </a:lnTo>
                <a:lnTo>
                  <a:pt x="1474343" y="111556"/>
                </a:lnTo>
                <a:lnTo>
                  <a:pt x="1470304" y="99961"/>
                </a:lnTo>
                <a:lnTo>
                  <a:pt x="1450924" y="66497"/>
                </a:lnTo>
                <a:lnTo>
                  <a:pt x="1423657" y="39725"/>
                </a:lnTo>
                <a:lnTo>
                  <a:pt x="1388287" y="19913"/>
                </a:lnTo>
                <a:lnTo>
                  <a:pt x="1344549" y="7264"/>
                </a:lnTo>
                <a:lnTo>
                  <a:pt x="1341869" y="6845"/>
                </a:lnTo>
                <a:lnTo>
                  <a:pt x="1341869" y="298335"/>
                </a:lnTo>
                <a:lnTo>
                  <a:pt x="1341869" y="425196"/>
                </a:lnTo>
                <a:lnTo>
                  <a:pt x="1316532" y="454812"/>
                </a:lnTo>
                <a:lnTo>
                  <a:pt x="1274292" y="474916"/>
                </a:lnTo>
                <a:lnTo>
                  <a:pt x="1232217" y="480644"/>
                </a:lnTo>
                <a:lnTo>
                  <a:pt x="1211516" y="479209"/>
                </a:lnTo>
                <a:lnTo>
                  <a:pt x="1169111" y="457695"/>
                </a:lnTo>
                <a:lnTo>
                  <a:pt x="1151813" y="417893"/>
                </a:lnTo>
                <a:lnTo>
                  <a:pt x="1150632" y="402247"/>
                </a:lnTo>
                <a:lnTo>
                  <a:pt x="1151470" y="388137"/>
                </a:lnTo>
                <a:lnTo>
                  <a:pt x="1172298" y="345351"/>
                </a:lnTo>
                <a:lnTo>
                  <a:pt x="1212354" y="318198"/>
                </a:lnTo>
                <a:lnTo>
                  <a:pt x="1251343" y="307263"/>
                </a:lnTo>
                <a:lnTo>
                  <a:pt x="1294282" y="301434"/>
                </a:lnTo>
                <a:lnTo>
                  <a:pt x="1308722" y="300240"/>
                </a:lnTo>
                <a:lnTo>
                  <a:pt x="1313815" y="298970"/>
                </a:lnTo>
                <a:lnTo>
                  <a:pt x="1319555" y="298335"/>
                </a:lnTo>
                <a:lnTo>
                  <a:pt x="1341869" y="298335"/>
                </a:lnTo>
                <a:lnTo>
                  <a:pt x="1341869" y="6845"/>
                </a:lnTo>
                <a:lnTo>
                  <a:pt x="1319161" y="3263"/>
                </a:lnTo>
                <a:lnTo>
                  <a:pt x="1291259" y="825"/>
                </a:lnTo>
                <a:lnTo>
                  <a:pt x="1260906" y="0"/>
                </a:lnTo>
                <a:lnTo>
                  <a:pt x="1238681" y="482"/>
                </a:lnTo>
                <a:lnTo>
                  <a:pt x="1195654" y="4305"/>
                </a:lnTo>
                <a:lnTo>
                  <a:pt x="1155255" y="11722"/>
                </a:lnTo>
                <a:lnTo>
                  <a:pt x="1102817" y="27406"/>
                </a:lnTo>
                <a:lnTo>
                  <a:pt x="1063015" y="47396"/>
                </a:lnTo>
                <a:lnTo>
                  <a:pt x="1036332" y="77952"/>
                </a:lnTo>
                <a:lnTo>
                  <a:pt x="1035240" y="86055"/>
                </a:lnTo>
                <a:lnTo>
                  <a:pt x="1035837" y="92621"/>
                </a:lnTo>
                <a:lnTo>
                  <a:pt x="1050061" y="133096"/>
                </a:lnTo>
                <a:lnTo>
                  <a:pt x="1070940" y="165100"/>
                </a:lnTo>
                <a:lnTo>
                  <a:pt x="1089710" y="154927"/>
                </a:lnTo>
                <a:lnTo>
                  <a:pt x="1108710" y="145427"/>
                </a:lnTo>
                <a:lnTo>
                  <a:pt x="1147445" y="128130"/>
                </a:lnTo>
                <a:lnTo>
                  <a:pt x="1189431" y="115773"/>
                </a:lnTo>
                <a:lnTo>
                  <a:pt x="1236687" y="111556"/>
                </a:lnTo>
                <a:lnTo>
                  <a:pt x="1261922" y="112737"/>
                </a:lnTo>
                <a:lnTo>
                  <a:pt x="1300695" y="122047"/>
                </a:lnTo>
                <a:lnTo>
                  <a:pt x="1331988" y="155384"/>
                </a:lnTo>
                <a:lnTo>
                  <a:pt x="1338046" y="193154"/>
                </a:lnTo>
                <a:lnTo>
                  <a:pt x="1338046" y="214185"/>
                </a:lnTo>
                <a:lnTo>
                  <a:pt x="1313180" y="214185"/>
                </a:lnTo>
                <a:lnTo>
                  <a:pt x="1306474" y="214210"/>
                </a:lnTo>
                <a:lnTo>
                  <a:pt x="1299718" y="214350"/>
                </a:lnTo>
                <a:lnTo>
                  <a:pt x="1292834" y="214731"/>
                </a:lnTo>
                <a:lnTo>
                  <a:pt x="1285773" y="215468"/>
                </a:lnTo>
                <a:lnTo>
                  <a:pt x="1264259" y="217157"/>
                </a:lnTo>
                <a:lnTo>
                  <a:pt x="1218361" y="222453"/>
                </a:lnTo>
                <a:lnTo>
                  <a:pt x="1169479" y="231063"/>
                </a:lnTo>
                <a:lnTo>
                  <a:pt x="1122883" y="245846"/>
                </a:lnTo>
                <a:lnTo>
                  <a:pt x="1080338" y="267208"/>
                </a:lnTo>
                <a:lnTo>
                  <a:pt x="1044702" y="296595"/>
                </a:lnTo>
                <a:lnTo>
                  <a:pt x="1016952" y="334340"/>
                </a:lnTo>
                <a:lnTo>
                  <a:pt x="1002614" y="382854"/>
                </a:lnTo>
                <a:lnTo>
                  <a:pt x="1000823" y="411162"/>
                </a:lnTo>
                <a:lnTo>
                  <a:pt x="1001890" y="434124"/>
                </a:lnTo>
                <a:lnTo>
                  <a:pt x="1010234" y="474548"/>
                </a:lnTo>
                <a:lnTo>
                  <a:pt x="1036040" y="521931"/>
                </a:lnTo>
                <a:lnTo>
                  <a:pt x="1072362" y="554355"/>
                </a:lnTo>
                <a:lnTo>
                  <a:pt x="1116203" y="573722"/>
                </a:lnTo>
                <a:lnTo>
                  <a:pt x="1163535" y="582053"/>
                </a:lnTo>
                <a:lnTo>
                  <a:pt x="1179309" y="582650"/>
                </a:lnTo>
                <a:lnTo>
                  <a:pt x="1208620" y="581456"/>
                </a:lnTo>
                <a:lnTo>
                  <a:pt x="1259814" y="572160"/>
                </a:lnTo>
                <a:lnTo>
                  <a:pt x="1301915" y="554482"/>
                </a:lnTo>
                <a:lnTo>
                  <a:pt x="1335646" y="531799"/>
                </a:lnTo>
                <a:lnTo>
                  <a:pt x="1349514" y="518896"/>
                </a:lnTo>
                <a:lnTo>
                  <a:pt x="1353350" y="533349"/>
                </a:lnTo>
                <a:lnTo>
                  <a:pt x="1376934" y="566064"/>
                </a:lnTo>
                <a:lnTo>
                  <a:pt x="1420939" y="581583"/>
                </a:lnTo>
                <a:lnTo>
                  <a:pt x="1440675" y="582650"/>
                </a:lnTo>
                <a:lnTo>
                  <a:pt x="1450225" y="582510"/>
                </a:lnTo>
                <a:lnTo>
                  <a:pt x="1497012" y="575157"/>
                </a:lnTo>
                <a:lnTo>
                  <a:pt x="1506880" y="571931"/>
                </a:lnTo>
                <a:lnTo>
                  <a:pt x="1517167" y="567982"/>
                </a:lnTo>
                <a:close/>
              </a:path>
            </a:pathLst>
          </a:custGeom>
          <a:solidFill>
            <a:srgbClr val="342B7A"/>
          </a:solidFill>
        </p:spPr>
        <p:txBody>
          <a:bodyPr wrap="square" lIns="0" tIns="0" rIns="0" bIns="0" rtlCol="0"/>
          <a:lstStyle/>
          <a:p>
            <a:endParaRPr sz="9600"/>
          </a:p>
        </p:txBody>
      </p:sp>
      <p:sp>
        <p:nvSpPr>
          <p:cNvPr id="17" name="object 8">
            <a:extLst>
              <a:ext uri="{FF2B5EF4-FFF2-40B4-BE49-F238E27FC236}">
                <a16:creationId xmlns:a16="http://schemas.microsoft.com/office/drawing/2014/main" id="{A029588A-DEB9-197E-2B9F-742AE4ADC146}"/>
              </a:ext>
            </a:extLst>
          </p:cNvPr>
          <p:cNvSpPr/>
          <p:nvPr userDrawn="1"/>
        </p:nvSpPr>
        <p:spPr>
          <a:xfrm>
            <a:off x="11339782" y="11314845"/>
            <a:ext cx="317500" cy="1164590"/>
          </a:xfrm>
          <a:custGeom>
            <a:avLst/>
            <a:gdLst/>
            <a:ahLst/>
            <a:cxnLst/>
            <a:rect l="l" t="t" r="r" b="b"/>
            <a:pathLst>
              <a:path w="158750" h="582295">
                <a:moveTo>
                  <a:pt x="102632" y="582007"/>
                </a:moveTo>
                <a:lnTo>
                  <a:pt x="60559" y="578183"/>
                </a:lnTo>
                <a:lnTo>
                  <a:pt x="22351" y="556768"/>
                </a:lnTo>
                <a:lnTo>
                  <a:pt x="4302" y="522852"/>
                </a:lnTo>
                <a:lnTo>
                  <a:pt x="0" y="485112"/>
                </a:lnTo>
                <a:lnTo>
                  <a:pt x="0" y="3824"/>
                </a:lnTo>
                <a:lnTo>
                  <a:pt x="5737" y="2549"/>
                </a:lnTo>
                <a:lnTo>
                  <a:pt x="17211" y="1912"/>
                </a:lnTo>
                <a:lnTo>
                  <a:pt x="25936" y="1075"/>
                </a:lnTo>
                <a:lnTo>
                  <a:pt x="34901" y="478"/>
                </a:lnTo>
                <a:lnTo>
                  <a:pt x="44104" y="119"/>
                </a:lnTo>
                <a:lnTo>
                  <a:pt x="53547" y="0"/>
                </a:lnTo>
                <a:lnTo>
                  <a:pt x="62999" y="239"/>
                </a:lnTo>
                <a:lnTo>
                  <a:pt x="108369" y="9083"/>
                </a:lnTo>
                <a:lnTo>
                  <a:pt x="143758" y="36664"/>
                </a:lnTo>
                <a:lnTo>
                  <a:pt x="157494" y="78697"/>
                </a:lnTo>
                <a:lnTo>
                  <a:pt x="158091" y="92432"/>
                </a:lnTo>
                <a:lnTo>
                  <a:pt x="158091" y="577545"/>
                </a:lnTo>
                <a:lnTo>
                  <a:pt x="158729" y="577545"/>
                </a:lnTo>
                <a:lnTo>
                  <a:pt x="155542" y="578820"/>
                </a:lnTo>
                <a:lnTo>
                  <a:pt x="148529" y="580095"/>
                </a:lnTo>
                <a:lnTo>
                  <a:pt x="120879" y="581609"/>
                </a:lnTo>
                <a:lnTo>
                  <a:pt x="111965" y="581898"/>
                </a:lnTo>
                <a:lnTo>
                  <a:pt x="102632" y="582007"/>
                </a:lnTo>
                <a:close/>
              </a:path>
            </a:pathLst>
          </a:custGeom>
          <a:solidFill>
            <a:srgbClr val="342B7A"/>
          </a:solidFill>
        </p:spPr>
        <p:txBody>
          <a:bodyPr wrap="square" lIns="0" tIns="0" rIns="0" bIns="0" rtlCol="0"/>
          <a:lstStyle/>
          <a:p>
            <a:endParaRPr sz="9600"/>
          </a:p>
        </p:txBody>
      </p:sp>
      <p:grpSp>
        <p:nvGrpSpPr>
          <p:cNvPr id="18" name="object 9">
            <a:extLst>
              <a:ext uri="{FF2B5EF4-FFF2-40B4-BE49-F238E27FC236}">
                <a16:creationId xmlns:a16="http://schemas.microsoft.com/office/drawing/2014/main" id="{93E04933-7295-15F0-DF33-500A13CAA754}"/>
              </a:ext>
            </a:extLst>
          </p:cNvPr>
          <p:cNvGrpSpPr/>
          <p:nvPr userDrawn="1"/>
        </p:nvGrpSpPr>
        <p:grpSpPr>
          <a:xfrm>
            <a:off x="11174034" y="10507860"/>
            <a:ext cx="817880" cy="645160"/>
            <a:chOff x="9635142" y="8701980"/>
            <a:chExt cx="408940" cy="322580"/>
          </a:xfrm>
        </p:grpSpPr>
        <p:sp>
          <p:nvSpPr>
            <p:cNvPr id="19" name="object 10">
              <a:extLst>
                <a:ext uri="{FF2B5EF4-FFF2-40B4-BE49-F238E27FC236}">
                  <a16:creationId xmlns:a16="http://schemas.microsoft.com/office/drawing/2014/main" id="{DBA2637D-CFBB-2D4A-7B0D-F34CDA380750}"/>
                </a:ext>
              </a:extLst>
            </p:cNvPr>
            <p:cNvSpPr/>
            <p:nvPr/>
          </p:nvSpPr>
          <p:spPr>
            <a:xfrm>
              <a:off x="9678493" y="8861322"/>
              <a:ext cx="365760" cy="163195"/>
            </a:xfrm>
            <a:custGeom>
              <a:avLst/>
              <a:gdLst/>
              <a:ahLst/>
              <a:cxnLst/>
              <a:rect l="l" t="t" r="r" b="b"/>
              <a:pathLst>
                <a:path w="365759" h="163195">
                  <a:moveTo>
                    <a:pt x="116895" y="162713"/>
                  </a:moveTo>
                  <a:lnTo>
                    <a:pt x="76283" y="157123"/>
                  </a:lnTo>
                  <a:lnTo>
                    <a:pt x="69413" y="154133"/>
                  </a:lnTo>
                  <a:lnTo>
                    <a:pt x="101745" y="136308"/>
                  </a:lnTo>
                  <a:lnTo>
                    <a:pt x="153629" y="88607"/>
                  </a:lnTo>
                  <a:lnTo>
                    <a:pt x="216460" y="24343"/>
                  </a:lnTo>
                  <a:lnTo>
                    <a:pt x="259449" y="0"/>
                  </a:lnTo>
                  <a:lnTo>
                    <a:pt x="302438" y="12948"/>
                  </a:lnTo>
                  <a:lnTo>
                    <a:pt x="339821" y="41276"/>
                  </a:lnTo>
                  <a:lnTo>
                    <a:pt x="320805" y="41276"/>
                  </a:lnTo>
                  <a:lnTo>
                    <a:pt x="291760" y="60738"/>
                  </a:lnTo>
                  <a:lnTo>
                    <a:pt x="242875" y="105182"/>
                  </a:lnTo>
                  <a:lnTo>
                    <a:pt x="200669" y="137309"/>
                  </a:lnTo>
                  <a:lnTo>
                    <a:pt x="158516" y="156297"/>
                  </a:lnTo>
                  <a:lnTo>
                    <a:pt x="116895" y="162713"/>
                  </a:lnTo>
                  <a:close/>
                </a:path>
                <a:path w="365759" h="163195">
                  <a:moveTo>
                    <a:pt x="365268" y="60559"/>
                  </a:moveTo>
                  <a:lnTo>
                    <a:pt x="341483" y="42610"/>
                  </a:lnTo>
                  <a:lnTo>
                    <a:pt x="320805" y="41276"/>
                  </a:lnTo>
                  <a:lnTo>
                    <a:pt x="339821" y="41276"/>
                  </a:lnTo>
                  <a:lnTo>
                    <a:pt x="365268" y="60559"/>
                  </a:lnTo>
                  <a:close/>
                </a:path>
                <a:path w="365759" h="163195">
                  <a:moveTo>
                    <a:pt x="68448" y="154665"/>
                  </a:moveTo>
                  <a:lnTo>
                    <a:pt x="39333" y="145890"/>
                  </a:lnTo>
                  <a:lnTo>
                    <a:pt x="0" y="112194"/>
                  </a:lnTo>
                  <a:lnTo>
                    <a:pt x="37159" y="140095"/>
                  </a:lnTo>
                  <a:lnTo>
                    <a:pt x="69413" y="154133"/>
                  </a:lnTo>
                  <a:lnTo>
                    <a:pt x="68448" y="154665"/>
                  </a:lnTo>
                  <a:close/>
                </a:path>
              </a:pathLst>
            </a:custGeom>
            <a:solidFill>
              <a:srgbClr val="06A38F"/>
            </a:solidFill>
          </p:spPr>
          <p:txBody>
            <a:bodyPr wrap="square" lIns="0" tIns="0" rIns="0" bIns="0" rtlCol="0"/>
            <a:lstStyle/>
            <a:p>
              <a:endParaRPr sz="9600"/>
            </a:p>
          </p:txBody>
        </p:sp>
        <p:sp>
          <p:nvSpPr>
            <p:cNvPr id="20" name="object 11">
              <a:extLst>
                <a:ext uri="{FF2B5EF4-FFF2-40B4-BE49-F238E27FC236}">
                  <a16:creationId xmlns:a16="http://schemas.microsoft.com/office/drawing/2014/main" id="{FFDE4E38-2E42-B11D-129C-5D18D59B73E7}"/>
                </a:ext>
              </a:extLst>
            </p:cNvPr>
            <p:cNvSpPr/>
            <p:nvPr/>
          </p:nvSpPr>
          <p:spPr>
            <a:xfrm>
              <a:off x="9635142" y="8701980"/>
              <a:ext cx="314325" cy="271145"/>
            </a:xfrm>
            <a:custGeom>
              <a:avLst/>
              <a:gdLst/>
              <a:ahLst/>
              <a:cxnLst/>
              <a:rect l="l" t="t" r="r" b="b"/>
              <a:pathLst>
                <a:path w="314325" h="271145">
                  <a:moveTo>
                    <a:pt x="59921" y="270900"/>
                  </a:moveTo>
                  <a:lnTo>
                    <a:pt x="24861" y="248588"/>
                  </a:lnTo>
                  <a:lnTo>
                    <a:pt x="5418" y="202372"/>
                  </a:lnTo>
                  <a:lnTo>
                    <a:pt x="0" y="167630"/>
                  </a:lnTo>
                  <a:lnTo>
                    <a:pt x="4661" y="123256"/>
                  </a:lnTo>
                  <a:lnTo>
                    <a:pt x="21036" y="81811"/>
                  </a:lnTo>
                  <a:lnTo>
                    <a:pt x="48407" y="45983"/>
                  </a:lnTo>
                  <a:lnTo>
                    <a:pt x="86058" y="18462"/>
                  </a:lnTo>
                  <a:lnTo>
                    <a:pt x="126776" y="3591"/>
                  </a:lnTo>
                  <a:lnTo>
                    <a:pt x="168503" y="0"/>
                  </a:lnTo>
                  <a:lnTo>
                    <a:pt x="209169" y="7068"/>
                  </a:lnTo>
                  <a:lnTo>
                    <a:pt x="246699" y="24176"/>
                  </a:lnTo>
                  <a:lnTo>
                    <a:pt x="279024" y="50705"/>
                  </a:lnTo>
                  <a:lnTo>
                    <a:pt x="304072" y="86034"/>
                  </a:lnTo>
                  <a:lnTo>
                    <a:pt x="314271" y="109620"/>
                  </a:lnTo>
                  <a:lnTo>
                    <a:pt x="257088" y="114139"/>
                  </a:lnTo>
                  <a:lnTo>
                    <a:pt x="216125" y="133018"/>
                  </a:lnTo>
                  <a:lnTo>
                    <a:pt x="187415" y="160857"/>
                  </a:lnTo>
                  <a:lnTo>
                    <a:pt x="166992" y="192255"/>
                  </a:lnTo>
                  <a:lnTo>
                    <a:pt x="150890" y="221812"/>
                  </a:lnTo>
                  <a:lnTo>
                    <a:pt x="135143" y="244126"/>
                  </a:lnTo>
                  <a:lnTo>
                    <a:pt x="93767" y="270362"/>
                  </a:lnTo>
                  <a:lnTo>
                    <a:pt x="59921" y="270900"/>
                  </a:lnTo>
                  <a:close/>
                </a:path>
              </a:pathLst>
            </a:custGeom>
            <a:solidFill>
              <a:srgbClr val="342B7A"/>
            </a:solidFill>
          </p:spPr>
          <p:txBody>
            <a:bodyPr wrap="square" lIns="0" tIns="0" rIns="0" bIns="0" rtlCol="0"/>
            <a:lstStyle/>
            <a:p>
              <a:endParaRPr sz="9600"/>
            </a:p>
          </p:txBody>
        </p:sp>
      </p:grpSp>
      <p:pic>
        <p:nvPicPr>
          <p:cNvPr id="21" name="object 15">
            <a:extLst>
              <a:ext uri="{FF2B5EF4-FFF2-40B4-BE49-F238E27FC236}">
                <a16:creationId xmlns:a16="http://schemas.microsoft.com/office/drawing/2014/main" id="{59D3B4F1-49C8-BD60-E247-B2DEDFA54700}"/>
              </a:ext>
            </a:extLst>
          </p:cNvPr>
          <p:cNvPicPr/>
          <p:nvPr userDrawn="1"/>
        </p:nvPicPr>
        <p:blipFill>
          <a:blip r:embed="rId5" cstate="print"/>
          <a:stretch>
            <a:fillRect/>
          </a:stretch>
        </p:blipFill>
        <p:spPr>
          <a:xfrm>
            <a:off x="8452466" y="2826739"/>
            <a:ext cx="7079580" cy="3299226"/>
          </a:xfrm>
          <a:prstGeom prst="rect">
            <a:avLst/>
          </a:prstGeom>
        </p:spPr>
      </p:pic>
      <p:sp>
        <p:nvSpPr>
          <p:cNvPr id="13" name="TextBox 12">
            <a:extLst>
              <a:ext uri="{FF2B5EF4-FFF2-40B4-BE49-F238E27FC236}">
                <a16:creationId xmlns:a16="http://schemas.microsoft.com/office/drawing/2014/main" id="{CA615CF5-2804-8EFC-91BB-B9D492B66228}"/>
              </a:ext>
            </a:extLst>
          </p:cNvPr>
          <p:cNvSpPr txBox="1"/>
          <p:nvPr userDrawn="1"/>
        </p:nvSpPr>
        <p:spPr>
          <a:xfrm>
            <a:off x="3048000" y="6172200"/>
            <a:ext cx="18288000" cy="1920526"/>
          </a:xfrm>
          <a:prstGeom prst="rect">
            <a:avLst/>
          </a:prstGeom>
          <a:noFill/>
        </p:spPr>
        <p:txBody>
          <a:bodyPr wrap="square" rtlCol="0">
            <a:spAutoFit/>
          </a:bodyPr>
          <a:lstStyle/>
          <a:p>
            <a:pPr algn="ctr"/>
            <a:r>
              <a:rPr lang="en-IE" sz="13200">
                <a:latin typeface="Georgia" panose="02040502050405020303" pitchFamily="18" charset="0"/>
              </a:rPr>
              <a:t>Thank you</a:t>
            </a:r>
          </a:p>
        </p:txBody>
      </p:sp>
      <p:sp>
        <p:nvSpPr>
          <p:cNvPr id="14" name="TextBox 13">
            <a:extLst>
              <a:ext uri="{FF2B5EF4-FFF2-40B4-BE49-F238E27FC236}">
                <a16:creationId xmlns:a16="http://schemas.microsoft.com/office/drawing/2014/main" id="{F55B2954-F828-AC35-091B-56CE47F24AFB}"/>
              </a:ext>
            </a:extLst>
          </p:cNvPr>
          <p:cNvSpPr txBox="1"/>
          <p:nvPr userDrawn="1"/>
        </p:nvSpPr>
        <p:spPr>
          <a:xfrm>
            <a:off x="3048000" y="8453033"/>
            <a:ext cx="18288000" cy="15294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600"/>
              <a:t>THIS PRESENTATION HAS BEEN SUPPORTED WITH FINANCIAL CONTRIBUTION FROM SUSTAINABLE ENERGY AUTHORITY OF IRELAND UNDER THE SEAI RESEARCH, DEVELOPMENT &amp; DEMONSTRATION FUNDING PROGRAMME 2022, GRANT NUMBER 22/RDD/812</a:t>
            </a:r>
          </a:p>
          <a:p>
            <a:pPr algn="ctr"/>
            <a:endParaRPr lang="en-IE" sz="9600"/>
          </a:p>
        </p:txBody>
      </p:sp>
      <p:pic>
        <p:nvPicPr>
          <p:cNvPr id="3" name="Graphic 2">
            <a:extLst>
              <a:ext uri="{FF2B5EF4-FFF2-40B4-BE49-F238E27FC236}">
                <a16:creationId xmlns:a16="http://schemas.microsoft.com/office/drawing/2014/main" id="{FD58DD93-D546-54B0-255F-50631174B99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773" y="979367"/>
            <a:ext cx="6501002" cy="1318646"/>
          </a:xfrm>
          <a:prstGeom prst="rect">
            <a:avLst/>
          </a:prstGeom>
        </p:spPr>
      </p:pic>
    </p:spTree>
    <p:extLst>
      <p:ext uri="{BB962C8B-B14F-4D97-AF65-F5344CB8AC3E}">
        <p14:creationId xmlns:p14="http://schemas.microsoft.com/office/powerpoint/2010/main" val="376303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p:txBody>
          <a:bodyPr/>
          <a:lstStyle>
            <a:lvl1pPr marL="457200" indent="-457200">
              <a:buClr>
                <a:srgbClr val="339966"/>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1371600" indent="-457200">
              <a:buClr>
                <a:srgbClr val="339966"/>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2286000" indent="-457200">
              <a:buClr>
                <a:srgbClr val="339966"/>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3200400" indent="-457200">
              <a:buClr>
                <a:srgbClr val="339966"/>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4114800" indent="-457200">
              <a:buClr>
                <a:srgbClr val="339966"/>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
        <p:nvSpPr>
          <p:cNvPr id="7" name="object 5">
            <a:extLst>
              <a:ext uri="{FF2B5EF4-FFF2-40B4-BE49-F238E27FC236}">
                <a16:creationId xmlns:a16="http://schemas.microsoft.com/office/drawing/2014/main" id="{223C82F1-420B-027F-4EAD-B361BD391041}"/>
              </a:ext>
            </a:extLst>
          </p:cNvPr>
          <p:cNvSpPr/>
          <p:nvPr userDrawn="1"/>
        </p:nvSpPr>
        <p:spPr>
          <a:xfrm>
            <a:off x="-3" y="13442955"/>
            <a:ext cx="24384006"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086972"/>
          </a:solidFill>
        </p:spPr>
        <p:txBody>
          <a:bodyPr wrap="square" lIns="0" tIns="0" rIns="0" bIns="0" rtlCol="0"/>
          <a:lstStyle/>
          <a:p>
            <a:endParaRPr sz="2700"/>
          </a:p>
        </p:txBody>
      </p:sp>
    </p:spTree>
    <p:extLst>
      <p:ext uri="{BB962C8B-B14F-4D97-AF65-F5344CB8AC3E}">
        <p14:creationId xmlns:p14="http://schemas.microsoft.com/office/powerpoint/2010/main" val="356343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solidFill>
                  <a:schemeClr val="tx2"/>
                </a:solidFill>
                <a:latin typeface="Georgia" panose="02040502050405020303" pitchFamily="18" charset="0"/>
              </a:defRPr>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2"/>
                </a:solidFill>
                <a:latin typeface="Georgia" panose="02040502050405020303" pitchFamily="18"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854975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BDAD7-34F9-468A-9B9A-D61481832E32}" type="datetimeFigureOut">
              <a:rPr lang="en-IE" smtClean="0"/>
              <a:t>18/09/2023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1760956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lvl1pPr>
              <a:defRPr>
                <a:solidFill>
                  <a:schemeClr val="tx2"/>
                </a:solidFill>
                <a:latin typeface="Georgia" panose="02040502050405020303" pitchFamily="18" charset="0"/>
              </a:defRPr>
            </a:lvl1p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solidFill>
                  <a:schemeClr val="tx2"/>
                </a:solidFill>
                <a:latin typeface="Georgia" panose="02040502050405020303" pitchFamily="18"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solidFill>
                  <a:schemeClr val="tx2"/>
                </a:solidFill>
                <a:latin typeface="Georgia" panose="02040502050405020303" pitchFamily="18"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BDAD7-34F9-468A-9B9A-D61481832E32}" type="datetimeFigureOut">
              <a:rPr lang="en-IE" smtClean="0"/>
              <a:t>18/09/2023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1627416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p>
            <a:fld id="{9B6BDAD7-34F9-468A-9B9A-D61481832E32}" type="datetimeFigureOut">
              <a:rPr lang="en-IE" smtClean="0"/>
              <a:t>18/09/2023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812585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BDAD7-34F9-468A-9B9A-D61481832E32}" type="datetimeFigureOut">
              <a:rPr lang="en-IE" smtClean="0"/>
              <a:t>18/09/2023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169019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solidFill>
                  <a:schemeClr val="tx2"/>
                </a:solidFill>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solidFill>
                  <a:schemeClr val="tx2"/>
                </a:solidFill>
                <a:latin typeface="Georgia" panose="02040502050405020303" pitchFamily="18" charset="0"/>
              </a:defRPr>
            </a:lvl1pPr>
            <a:lvl2pPr>
              <a:defRPr sz="5600">
                <a:solidFill>
                  <a:schemeClr val="tx2"/>
                </a:solidFill>
                <a:latin typeface="Georgia" panose="02040502050405020303" pitchFamily="18" charset="0"/>
              </a:defRPr>
            </a:lvl2pPr>
            <a:lvl3pPr>
              <a:defRPr sz="4800">
                <a:solidFill>
                  <a:schemeClr val="tx2"/>
                </a:solidFill>
                <a:latin typeface="Georgia" panose="02040502050405020303" pitchFamily="18" charset="0"/>
              </a:defRPr>
            </a:lvl3pPr>
            <a:lvl4pPr>
              <a:defRPr sz="4000">
                <a:solidFill>
                  <a:schemeClr val="tx2"/>
                </a:solidFill>
                <a:latin typeface="Georgia" panose="02040502050405020303" pitchFamily="18" charset="0"/>
              </a:defRPr>
            </a:lvl4pPr>
            <a:lvl5pPr>
              <a:defRPr sz="4000">
                <a:solidFill>
                  <a:schemeClr val="tx2"/>
                </a:solidFill>
                <a:latin typeface="Georgia" panose="02040502050405020303" pitchFamily="18" charset="0"/>
              </a:defRPr>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solidFill>
                  <a:schemeClr val="tx2"/>
                </a:solidFill>
                <a:latin typeface="Georgia" panose="02040502050405020303" pitchFamily="18" charset="0"/>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B6BDAD7-34F9-468A-9B9A-D61481832E32}" type="datetimeFigureOut">
              <a:rPr lang="en-IE" smtClean="0"/>
              <a:t>18/09/2023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133139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Content Placeholder 2">
            <a:extLst>
              <a:ext uri="{FF2B5EF4-FFF2-40B4-BE49-F238E27FC236}">
                <a16:creationId xmlns:a16="http://schemas.microsoft.com/office/drawing/2014/main" id="{AABFD727-EDC3-A649-ACF2-620631FE4E80}"/>
              </a:ext>
            </a:extLst>
          </p:cNvPr>
          <p:cNvSpPr>
            <a:spLocks noGrp="1"/>
          </p:cNvSpPr>
          <p:nvPr>
            <p:ph sz="quarter" idx="10"/>
          </p:nvPr>
        </p:nvSpPr>
        <p:spPr>
          <a:xfrm>
            <a:off x="1030288" y="2767013"/>
            <a:ext cx="21974175" cy="93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8040395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11693524" cy="3200400"/>
          </a:xfrm>
        </p:spPr>
        <p:txBody>
          <a:bodyPr anchor="b"/>
          <a:lstStyle>
            <a:lvl1pPr>
              <a:defRPr sz="6400">
                <a:solidFill>
                  <a:schemeClr val="tx2"/>
                </a:solidFill>
                <a:latin typeface="Georgia" panose="02040502050405020303" pitchFamily="18" charset="0"/>
              </a:defRPr>
            </a:lvl1pPr>
          </a:lstStyle>
          <a:p>
            <a:r>
              <a:rPr lang="en-US"/>
              <a:t>Click to edit Master title style</a:t>
            </a:r>
          </a:p>
        </p:txBody>
      </p:sp>
      <p:sp>
        <p:nvSpPr>
          <p:cNvPr id="4" name="Text Placeholder 3"/>
          <p:cNvSpPr>
            <a:spLocks noGrp="1"/>
          </p:cNvSpPr>
          <p:nvPr>
            <p:ph type="body" sz="half" idx="2"/>
          </p:nvPr>
        </p:nvSpPr>
        <p:spPr>
          <a:xfrm>
            <a:off x="1679576" y="4114800"/>
            <a:ext cx="11693524" cy="7623176"/>
          </a:xfrm>
        </p:spPr>
        <p:txBody>
          <a:bodyPr/>
          <a:lstStyle>
            <a:lvl1pPr marL="0" indent="0">
              <a:buNone/>
              <a:defRPr sz="3200">
                <a:solidFill>
                  <a:schemeClr val="tx2"/>
                </a:solidFill>
                <a:latin typeface="Georgia" panose="02040502050405020303" pitchFamily="18" charset="0"/>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B6BDAD7-34F9-468A-9B9A-D61481832E32}" type="datetimeFigureOut">
              <a:rPr lang="en-IE" smtClean="0"/>
              <a:t>18/09/2023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C8FF141-E1F7-4E27-A695-DBE3B01D775D}" type="slidenum">
              <a:rPr lang="en-IE" smtClean="0"/>
              <a:t>‹#›</a:t>
            </a:fld>
            <a:endParaRPr lang="en-IE"/>
          </a:p>
        </p:txBody>
      </p:sp>
      <p:pic>
        <p:nvPicPr>
          <p:cNvPr id="8" name="object 4">
            <a:extLst>
              <a:ext uri="{FF2B5EF4-FFF2-40B4-BE49-F238E27FC236}">
                <a16:creationId xmlns:a16="http://schemas.microsoft.com/office/drawing/2014/main" id="{1C5EAFBF-AD4B-D469-96FF-0A684C3B2BBE}"/>
              </a:ext>
            </a:extLst>
          </p:cNvPr>
          <p:cNvPicPr/>
          <p:nvPr userDrawn="1"/>
        </p:nvPicPr>
        <p:blipFill>
          <a:blip r:embed="rId2" cstate="print"/>
          <a:stretch>
            <a:fillRect/>
          </a:stretch>
        </p:blipFill>
        <p:spPr>
          <a:xfrm>
            <a:off x="15011401" y="1184276"/>
            <a:ext cx="8035922" cy="10553700"/>
          </a:xfrm>
          <a:prstGeom prst="rect">
            <a:avLst/>
          </a:prstGeom>
        </p:spPr>
      </p:pic>
    </p:spTree>
    <p:extLst>
      <p:ext uri="{BB962C8B-B14F-4D97-AF65-F5344CB8AC3E}">
        <p14:creationId xmlns:p14="http://schemas.microsoft.com/office/powerpoint/2010/main" val="730658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1985800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lvl1pPr>
              <a:defRPr>
                <a:solidFill>
                  <a:schemeClr val="tx2"/>
                </a:solidFill>
                <a:latin typeface="Georgia" panose="02040502050405020303" pitchFamily="18" charset="0"/>
              </a:defRPr>
            </a:lvl1pPr>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lvl1pPr>
              <a:defRPr>
                <a:solidFill>
                  <a:schemeClr val="tx2"/>
                </a:solidFill>
                <a:latin typeface="Georgia" panose="02040502050405020303" pitchFamily="18" charset="0"/>
              </a:defRPr>
            </a:lvl1pPr>
            <a:lvl2pPr>
              <a:defRPr>
                <a:solidFill>
                  <a:schemeClr val="tx2"/>
                </a:solidFill>
                <a:latin typeface="Georgia" panose="02040502050405020303" pitchFamily="18" charset="0"/>
              </a:defRPr>
            </a:lvl2pPr>
            <a:lvl3pPr>
              <a:defRPr>
                <a:solidFill>
                  <a:schemeClr val="tx2"/>
                </a:solidFill>
                <a:latin typeface="Georgia" panose="02040502050405020303" pitchFamily="18" charset="0"/>
              </a:defRPr>
            </a:lvl3pPr>
            <a:lvl4pPr>
              <a:defRPr>
                <a:solidFill>
                  <a:schemeClr val="tx2"/>
                </a:solidFill>
                <a:latin typeface="Georgia" panose="02040502050405020303" pitchFamily="18" charset="0"/>
              </a:defRPr>
            </a:lvl4pPr>
            <a:lvl5pPr>
              <a:defRPr>
                <a:solidFill>
                  <a:schemeClr val="tx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BDAD7-34F9-468A-9B9A-D61481832E32}" type="datetimeFigureOut">
              <a:rPr lang="en-IE" smtClean="0"/>
              <a:t>18/09/2023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C8FF141-E1F7-4E27-A695-DBE3B01D775D}" type="slidenum">
              <a:rPr lang="en-IE" smtClean="0"/>
              <a:t>‹#›</a:t>
            </a:fld>
            <a:endParaRPr lang="en-IE"/>
          </a:p>
        </p:txBody>
      </p:sp>
    </p:spTree>
    <p:extLst>
      <p:ext uri="{BB962C8B-B14F-4D97-AF65-F5344CB8AC3E}">
        <p14:creationId xmlns:p14="http://schemas.microsoft.com/office/powerpoint/2010/main" val="288608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mp; Bullets">
    <p:bg>
      <p:bgPr>
        <a:solidFill>
          <a:schemeClr val="accent3"/>
        </a:solidFill>
        <a:effectLst/>
      </p:bgPr>
    </p:bg>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Content Placeholder 2">
            <a:extLst>
              <a:ext uri="{FF2B5EF4-FFF2-40B4-BE49-F238E27FC236}">
                <a16:creationId xmlns:a16="http://schemas.microsoft.com/office/drawing/2014/main" id="{AABFD727-EDC3-A649-ACF2-620631FE4E80}"/>
              </a:ext>
            </a:extLst>
          </p:cNvPr>
          <p:cNvSpPr>
            <a:spLocks noGrp="1"/>
          </p:cNvSpPr>
          <p:nvPr>
            <p:ph sz="quarter" idx="10"/>
          </p:nvPr>
        </p:nvSpPr>
        <p:spPr>
          <a:xfrm>
            <a:off x="1030288" y="2767013"/>
            <a:ext cx="21974175" cy="93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30140331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mp; Bullets">
    <p:bg>
      <p:bgPr>
        <a:solidFill>
          <a:schemeClr val="accent1"/>
        </a:solidFill>
        <a:effectLst/>
      </p:bgPr>
    </p:bg>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lvl1pPr>
              <a:defRPr>
                <a:solidFill>
                  <a:schemeClr val="bg1"/>
                </a:solidFill>
              </a:defRPr>
            </a:lvl1pPr>
          </a:lstStyle>
          <a:p>
            <a:r>
              <a:t>Slide Title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Content Placeholder 2">
            <a:extLst>
              <a:ext uri="{FF2B5EF4-FFF2-40B4-BE49-F238E27FC236}">
                <a16:creationId xmlns:a16="http://schemas.microsoft.com/office/drawing/2014/main" id="{AABFD727-EDC3-A649-ACF2-620631FE4E80}"/>
              </a:ext>
            </a:extLst>
          </p:cNvPr>
          <p:cNvSpPr>
            <a:spLocks noGrp="1"/>
          </p:cNvSpPr>
          <p:nvPr>
            <p:ph sz="quarter" idx="10"/>
          </p:nvPr>
        </p:nvSpPr>
        <p:spPr>
          <a:xfrm>
            <a:off x="1030288" y="2767013"/>
            <a:ext cx="21974175" cy="93122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8524759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amp; Bullets">
    <p:spTree>
      <p:nvGrpSpPr>
        <p:cNvPr id="1" name=""/>
        <p:cNvGrpSpPr/>
        <p:nvPr/>
      </p:nvGrpSpPr>
      <p:grpSpPr>
        <a:xfrm>
          <a:off x="0" y="0"/>
          <a:ext cx="0" cy="0"/>
          <a:chOff x="0" y="0"/>
          <a:chExt cx="0" cy="0"/>
        </a:xfrm>
      </p:grpSpPr>
      <p:sp>
        <p:nvSpPr>
          <p:cNvPr id="45" name="Slide Title"/>
          <p:cNvSpPr txBox="1">
            <a:spLocks noGrp="1"/>
          </p:cNvSpPr>
          <p:nvPr>
            <p:ph type="title" hasCustomPrompt="1"/>
          </p:nvPr>
        </p:nvSpPr>
        <p:spPr>
          <a:prstGeom prst="rect">
            <a:avLst/>
          </a:prstGeom>
        </p:spPr>
        <p:txBody>
          <a:bodyPr/>
          <a:lstStyle/>
          <a:p>
            <a:r>
              <a:t>Slide Title</a:t>
            </a:r>
          </a:p>
        </p:txBody>
      </p:sp>
      <p:sp>
        <p:nvSpPr>
          <p:cNvPr id="3" name="Content Placeholder 2">
            <a:extLst>
              <a:ext uri="{FF2B5EF4-FFF2-40B4-BE49-F238E27FC236}">
                <a16:creationId xmlns:a16="http://schemas.microsoft.com/office/drawing/2014/main" id="{AABFD727-EDC3-A649-ACF2-620631FE4E80}"/>
              </a:ext>
            </a:extLst>
          </p:cNvPr>
          <p:cNvSpPr>
            <a:spLocks noGrp="1"/>
          </p:cNvSpPr>
          <p:nvPr>
            <p:ph sz="quarter" idx="10"/>
          </p:nvPr>
        </p:nvSpPr>
        <p:spPr>
          <a:xfrm>
            <a:off x="1030288" y="2767013"/>
            <a:ext cx="21974175" cy="4331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Picture Placeholder 3">
            <a:extLst>
              <a:ext uri="{FF2B5EF4-FFF2-40B4-BE49-F238E27FC236}">
                <a16:creationId xmlns:a16="http://schemas.microsoft.com/office/drawing/2014/main" id="{D8DFE411-DC4D-6C43-B56C-B587EF1E8521}"/>
              </a:ext>
            </a:extLst>
          </p:cNvPr>
          <p:cNvSpPr>
            <a:spLocks noGrp="1"/>
          </p:cNvSpPr>
          <p:nvPr>
            <p:ph type="pic" sz="quarter" idx="11"/>
          </p:nvPr>
        </p:nvSpPr>
        <p:spPr>
          <a:xfrm>
            <a:off x="0" y="7772400"/>
            <a:ext cx="24384000" cy="5943600"/>
          </a:xfrm>
        </p:spPr>
        <p:txBody>
          <a:bodyPr/>
          <a:lstStyle/>
          <a:p>
            <a:r>
              <a:rPr lang="en-US"/>
              <a:t>Click icon to add picture</a:t>
            </a:r>
            <a:endParaRPr lang="en-IE"/>
          </a:p>
        </p:txBody>
      </p:sp>
    </p:spTree>
    <p:extLst>
      <p:ext uri="{BB962C8B-B14F-4D97-AF65-F5344CB8AC3E}">
        <p14:creationId xmlns:p14="http://schemas.microsoft.com/office/powerpoint/2010/main" val="2283454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chemeClr val="accent3"/>
        </a:solidFill>
        <a:effectLst/>
      </p:bgPr>
    </p:bg>
    <p:spTree>
      <p:nvGrpSpPr>
        <p:cNvPr id="1" name=""/>
        <p:cNvGrpSpPr/>
        <p:nvPr/>
      </p:nvGrpSpPr>
      <p:grpSpPr>
        <a:xfrm>
          <a:off x="0" y="0"/>
          <a:ext cx="0" cy="0"/>
          <a:chOff x="0" y="0"/>
          <a:chExt cx="0" cy="0"/>
        </a:xfrm>
      </p:grpSpPr>
      <p:sp>
        <p:nvSpPr>
          <p:cNvPr id="13" name="Presentation Title"/>
          <p:cNvSpPr txBox="1">
            <a:spLocks noGrp="1"/>
          </p:cNvSpPr>
          <p:nvPr>
            <p:ph type="title" hasCustomPrompt="1"/>
          </p:nvPr>
        </p:nvSpPr>
        <p:spPr>
          <a:xfrm>
            <a:off x="1030288" y="3678017"/>
            <a:ext cx="14604462" cy="2642827"/>
          </a:xfrm>
          <a:prstGeom prst="rect">
            <a:avLst/>
          </a:prstGeom>
        </p:spPr>
        <p:txBody>
          <a:bodyPr anchor="b">
            <a:normAutofit/>
          </a:bodyPr>
          <a:lstStyle>
            <a:lvl1pPr>
              <a:defRPr sz="10200" spc="-232">
                <a:solidFill>
                  <a:schemeClr val="accent1"/>
                </a:solidFill>
              </a:defRPr>
            </a:lvl1pPr>
          </a:lstStyle>
          <a:p>
            <a:r>
              <a:t>Presentation Title</a:t>
            </a:r>
          </a:p>
        </p:txBody>
      </p:sp>
      <p:pic>
        <p:nvPicPr>
          <p:cNvPr id="15" name="Image" descr="Image"/>
          <p:cNvPicPr>
            <a:picLocks noChangeAspect="1"/>
          </p:cNvPicPr>
          <p:nvPr/>
        </p:nvPicPr>
        <p:blipFill>
          <a:blip r:embed="rId2"/>
          <a:stretch>
            <a:fillRect/>
          </a:stretch>
        </p:blipFill>
        <p:spPr>
          <a:xfrm>
            <a:off x="1030288" y="12820544"/>
            <a:ext cx="2727520" cy="357365"/>
          </a:xfrm>
          <a:prstGeom prst="rect">
            <a:avLst/>
          </a:prstGeom>
          <a:ln w="12700">
            <a:miter lim="400000"/>
          </a:ln>
        </p:spPr>
      </p:pic>
      <p:pic>
        <p:nvPicPr>
          <p:cNvPr id="16" name="Image" descr="Image"/>
          <p:cNvPicPr>
            <a:picLocks noChangeAspect="1"/>
          </p:cNvPicPr>
          <p:nvPr/>
        </p:nvPicPr>
        <p:blipFill>
          <a:blip r:embed="rId3"/>
          <a:srcRect l="20440" r="36888" b="70660"/>
          <a:stretch>
            <a:fillRect/>
          </a:stretch>
        </p:blipFill>
        <p:spPr>
          <a:xfrm>
            <a:off x="8262617" y="2568509"/>
            <a:ext cx="16241881" cy="11161862"/>
          </a:xfrm>
          <a:prstGeom prst="rect">
            <a:avLst/>
          </a:prstGeom>
          <a:ln w="12700">
            <a:miter lim="400000"/>
          </a:ln>
        </p:spPr>
      </p:pic>
      <p:sp>
        <p:nvSpPr>
          <p:cNvPr id="2" name="TextBox 1">
            <a:extLst>
              <a:ext uri="{FF2B5EF4-FFF2-40B4-BE49-F238E27FC236}">
                <a16:creationId xmlns:a16="http://schemas.microsoft.com/office/drawing/2014/main" id="{64F2EEFD-5EC0-6F43-B5F8-0FB8D0AFE8CF}"/>
              </a:ext>
            </a:extLst>
          </p:cNvPr>
          <p:cNvSpPr txBox="1"/>
          <p:nvPr userDrawn="1"/>
        </p:nvSpPr>
        <p:spPr>
          <a:xfrm>
            <a:off x="1932709" y="2286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spTree>
    <p:extLst>
      <p:ext uri="{BB962C8B-B14F-4D97-AF65-F5344CB8AC3E}">
        <p14:creationId xmlns:p14="http://schemas.microsoft.com/office/powerpoint/2010/main" val="36350599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p:bg>
      <p:bgPr>
        <a:solidFill>
          <a:schemeClr val="accent1"/>
        </a:solidFill>
        <a:effectLst/>
      </p:bgPr>
    </p:bg>
    <p:spTree>
      <p:nvGrpSpPr>
        <p:cNvPr id="1" name=""/>
        <p:cNvGrpSpPr/>
        <p:nvPr/>
      </p:nvGrpSpPr>
      <p:grpSpPr>
        <a:xfrm>
          <a:off x="0" y="0"/>
          <a:ext cx="0" cy="0"/>
          <a:chOff x="0" y="0"/>
          <a:chExt cx="0" cy="0"/>
        </a:xfrm>
      </p:grpSpPr>
      <p:sp>
        <p:nvSpPr>
          <p:cNvPr id="13" name="Presentation Title"/>
          <p:cNvSpPr txBox="1">
            <a:spLocks noGrp="1"/>
          </p:cNvSpPr>
          <p:nvPr>
            <p:ph type="title" hasCustomPrompt="1"/>
          </p:nvPr>
        </p:nvSpPr>
        <p:spPr>
          <a:xfrm>
            <a:off x="1030288" y="3678017"/>
            <a:ext cx="14604462" cy="2642827"/>
          </a:xfrm>
          <a:prstGeom prst="rect">
            <a:avLst/>
          </a:prstGeom>
        </p:spPr>
        <p:txBody>
          <a:bodyPr anchor="b">
            <a:normAutofit/>
          </a:bodyPr>
          <a:lstStyle>
            <a:lvl1pPr>
              <a:defRPr sz="10200" spc="-232">
                <a:solidFill>
                  <a:schemeClr val="bg1"/>
                </a:solidFill>
              </a:defRPr>
            </a:lvl1pPr>
          </a:lstStyle>
          <a:p>
            <a:r>
              <a:t>Presentation Title</a:t>
            </a:r>
          </a:p>
        </p:txBody>
      </p:sp>
      <p:sp>
        <p:nvSpPr>
          <p:cNvPr id="2" name="TextBox 1">
            <a:extLst>
              <a:ext uri="{FF2B5EF4-FFF2-40B4-BE49-F238E27FC236}">
                <a16:creationId xmlns:a16="http://schemas.microsoft.com/office/drawing/2014/main" id="{64F2EEFD-5EC0-6F43-B5F8-0FB8D0AFE8CF}"/>
              </a:ext>
            </a:extLst>
          </p:cNvPr>
          <p:cNvSpPr txBox="1"/>
          <p:nvPr userDrawn="1"/>
        </p:nvSpPr>
        <p:spPr>
          <a:xfrm>
            <a:off x="1932709" y="2286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pic>
        <p:nvPicPr>
          <p:cNvPr id="3" name="Picture 2">
            <a:extLst>
              <a:ext uri="{FF2B5EF4-FFF2-40B4-BE49-F238E27FC236}">
                <a16:creationId xmlns:a16="http://schemas.microsoft.com/office/drawing/2014/main" id="{2ECF7592-68C4-444C-A80E-615D10D72616}"/>
              </a:ext>
            </a:extLst>
          </p:cNvPr>
          <p:cNvPicPr>
            <a:picLocks noChangeAspect="1"/>
          </p:cNvPicPr>
          <p:nvPr userDrawn="1"/>
        </p:nvPicPr>
        <p:blipFill rotWithShape="1">
          <a:blip r:embed="rId2"/>
          <a:srcRect l="19094" t="9897" r="42314" b="71590"/>
          <a:stretch/>
        </p:blipFill>
        <p:spPr>
          <a:xfrm>
            <a:off x="3401447" y="3540114"/>
            <a:ext cx="21462345" cy="10175886"/>
          </a:xfrm>
          <a:prstGeom prst="rect">
            <a:avLst/>
          </a:prstGeom>
        </p:spPr>
      </p:pic>
      <p:sp>
        <p:nvSpPr>
          <p:cNvPr id="4" name="TextBox 3">
            <a:extLst>
              <a:ext uri="{FF2B5EF4-FFF2-40B4-BE49-F238E27FC236}">
                <a16:creationId xmlns:a16="http://schemas.microsoft.com/office/drawing/2014/main" id="{97986671-AD4F-7B44-BB80-D318B68F2A1B}"/>
              </a:ext>
            </a:extLst>
          </p:cNvPr>
          <p:cNvSpPr txBox="1"/>
          <p:nvPr userDrawn="1"/>
        </p:nvSpPr>
        <p:spPr>
          <a:xfrm>
            <a:off x="16419443" y="-107342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sp>
        <p:nvSpPr>
          <p:cNvPr id="5" name="TextBox 4">
            <a:extLst>
              <a:ext uri="{FF2B5EF4-FFF2-40B4-BE49-F238E27FC236}">
                <a16:creationId xmlns:a16="http://schemas.microsoft.com/office/drawing/2014/main" id="{FCEE7FFE-90A1-7941-A1D8-75D760107CD0}"/>
              </a:ext>
            </a:extLst>
          </p:cNvPr>
          <p:cNvSpPr txBox="1"/>
          <p:nvPr userDrawn="1"/>
        </p:nvSpPr>
        <p:spPr>
          <a:xfrm>
            <a:off x="16379687" y="-80838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sp>
        <p:nvSpPr>
          <p:cNvPr id="6" name="TextBox 5">
            <a:extLst>
              <a:ext uri="{FF2B5EF4-FFF2-40B4-BE49-F238E27FC236}">
                <a16:creationId xmlns:a16="http://schemas.microsoft.com/office/drawing/2014/main" id="{141A68E7-7B11-2148-B117-182FE5457C1B}"/>
              </a:ext>
            </a:extLst>
          </p:cNvPr>
          <p:cNvSpPr txBox="1"/>
          <p:nvPr userDrawn="1"/>
        </p:nvSpPr>
        <p:spPr>
          <a:xfrm>
            <a:off x="22304829" y="-226967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IE"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endParaRPr>
          </a:p>
        </p:txBody>
      </p:sp>
      <p:pic>
        <p:nvPicPr>
          <p:cNvPr id="11" name="Picture 10">
            <a:extLst>
              <a:ext uri="{FF2B5EF4-FFF2-40B4-BE49-F238E27FC236}">
                <a16:creationId xmlns:a16="http://schemas.microsoft.com/office/drawing/2014/main" id="{BDF5563A-AD0B-434E-95FA-F2C4C57BB7F5}"/>
              </a:ext>
            </a:extLst>
          </p:cNvPr>
          <p:cNvPicPr>
            <a:picLocks noChangeAspect="1"/>
          </p:cNvPicPr>
          <p:nvPr userDrawn="1"/>
        </p:nvPicPr>
        <p:blipFill>
          <a:blip r:embed="rId3"/>
          <a:stretch>
            <a:fillRect/>
          </a:stretch>
        </p:blipFill>
        <p:spPr>
          <a:xfrm>
            <a:off x="1022349" y="12809734"/>
            <a:ext cx="2733221" cy="354139"/>
          </a:xfrm>
          <a:prstGeom prst="rect">
            <a:avLst/>
          </a:prstGeom>
        </p:spPr>
      </p:pic>
    </p:spTree>
    <p:extLst>
      <p:ext uri="{BB962C8B-B14F-4D97-AF65-F5344CB8AC3E}">
        <p14:creationId xmlns:p14="http://schemas.microsoft.com/office/powerpoint/2010/main" val="300873923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403600" y="8089900"/>
            <a:ext cx="20980400" cy="5626100"/>
          </a:xfrm>
          <a:prstGeom prst="rect">
            <a:avLst/>
          </a:prstGeom>
        </p:spPr>
      </p:pic>
      <p:pic>
        <p:nvPicPr>
          <p:cNvPr id="3" name="Picture 2"/>
          <p:cNvPicPr>
            <a:picLocks noChangeAspect="1"/>
          </p:cNvPicPr>
          <p:nvPr userDrawn="1"/>
        </p:nvPicPr>
        <p:blipFill>
          <a:blip r:embed="rId3"/>
          <a:stretch>
            <a:fillRect/>
          </a:stretch>
        </p:blipFill>
        <p:spPr>
          <a:xfrm>
            <a:off x="0" y="10236200"/>
            <a:ext cx="13004800" cy="3479800"/>
          </a:xfrm>
          <a:prstGeom prst="rect">
            <a:avLst/>
          </a:prstGeom>
        </p:spPr>
      </p:pic>
      <p:sp>
        <p:nvSpPr>
          <p:cNvPr id="13" name="Title Text"/>
          <p:cNvSpPr txBox="1">
            <a:spLocks noGrp="1"/>
          </p:cNvSpPr>
          <p:nvPr>
            <p:ph type="title"/>
          </p:nvPr>
        </p:nvSpPr>
        <p:spPr>
          <a:xfrm>
            <a:off x="3708970" y="3814011"/>
            <a:ext cx="18897030" cy="5239142"/>
          </a:xfrm>
          <a:prstGeom prst="rect">
            <a:avLst/>
          </a:prstGeom>
        </p:spPr>
        <p:txBody>
          <a:bodyPr anchor="b">
            <a:normAutofit/>
          </a:bodyPr>
          <a:lstStyle>
            <a:lvl1pPr algn="l">
              <a:lnSpc>
                <a:spcPct val="80000"/>
              </a:lnSpc>
              <a:defRPr sz="16000" b="0" i="0" cap="none" spc="-272">
                <a:solidFill>
                  <a:srgbClr val="FFFFFF"/>
                </a:solidFill>
                <a:latin typeface="+mn-lt"/>
                <a:ea typeface="Calibri Light" charset="0"/>
                <a:cs typeface="Calibri Light" charset="0"/>
                <a:sym typeface="Open Sans Light"/>
              </a:defRPr>
            </a:lvl1pPr>
          </a:lstStyle>
          <a:p>
            <a:r>
              <a:rPr lang="en-US"/>
              <a:t>Click to edit Master title style</a:t>
            </a:r>
            <a:endParaRPr/>
          </a:p>
        </p:txBody>
      </p:sp>
      <p:sp>
        <p:nvSpPr>
          <p:cNvPr id="14" name="Body Level One…"/>
          <p:cNvSpPr txBox="1">
            <a:spLocks noGrp="1"/>
          </p:cNvSpPr>
          <p:nvPr>
            <p:ph type="body" sz="quarter" idx="1"/>
          </p:nvPr>
        </p:nvSpPr>
        <p:spPr>
          <a:xfrm>
            <a:off x="3708970" y="9482323"/>
            <a:ext cx="18897030" cy="3006800"/>
          </a:xfrm>
          <a:prstGeom prst="rect">
            <a:avLst/>
          </a:prstGeom>
        </p:spPr>
        <p:txBody>
          <a:bodyPr/>
          <a:lstStyle>
            <a:lvl1pPr algn="l">
              <a:lnSpc>
                <a:spcPct val="120000"/>
              </a:lnSpc>
              <a:buClr>
                <a:srgbClr val="A39161"/>
              </a:buClr>
              <a:defRPr sz="3200" b="0" i="0" spc="0">
                <a:solidFill>
                  <a:srgbClr val="A39161"/>
                </a:solidFill>
                <a:latin typeface="+mn-lt"/>
                <a:ea typeface="Calibri Light" charset="0"/>
                <a:cs typeface="Calibri Light" charset="0"/>
              </a:defRPr>
            </a:lvl1pPr>
            <a:lvl2pPr indent="0" algn="l">
              <a:lnSpc>
                <a:spcPct val="120000"/>
              </a:lnSpc>
              <a:buClr>
                <a:srgbClr val="A39161"/>
              </a:buClr>
              <a:defRPr sz="3200" b="0" spc="0">
                <a:solidFill>
                  <a:srgbClr val="A39161"/>
                </a:solidFill>
                <a:latin typeface="+mn-lt"/>
                <a:ea typeface="Calibri" charset="0"/>
                <a:cs typeface="Calibri" charset="0"/>
                <a:sym typeface="Georgia"/>
              </a:defRPr>
            </a:lvl2pPr>
            <a:lvl3pPr algn="l">
              <a:lnSpc>
                <a:spcPct val="120000"/>
              </a:lnSpc>
              <a:buClr>
                <a:srgbClr val="A39161"/>
              </a:buClr>
              <a:defRPr sz="2400" b="0" i="1" spc="0">
                <a:solidFill>
                  <a:srgbClr val="A39161"/>
                </a:solidFill>
                <a:latin typeface="+mn-lt"/>
                <a:ea typeface="Calibri Light" charset="0"/>
                <a:cs typeface="Calibri Light" charset="0"/>
              </a:defRPr>
            </a:lvl3pPr>
            <a:lvl4pPr algn="l">
              <a:lnSpc>
                <a:spcPct val="120000"/>
              </a:lnSpc>
              <a:buClr>
                <a:srgbClr val="A39161"/>
              </a:buClr>
              <a:defRPr sz="2400" spc="0">
                <a:solidFill>
                  <a:srgbClr val="A39161"/>
                </a:solidFill>
                <a:latin typeface="+mn-lt"/>
                <a:ea typeface="Georgia"/>
                <a:cs typeface="Georgia"/>
                <a:sym typeface="Georgia"/>
              </a:defRPr>
            </a:lvl4pPr>
            <a:lvl5pPr algn="l">
              <a:lnSpc>
                <a:spcPct val="120000"/>
              </a:lnSpc>
              <a:buClr>
                <a:srgbClr val="A39161"/>
              </a:buClr>
              <a:defRPr sz="24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6235700"/>
            <a:ext cx="0" cy="0"/>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4588" y="1122902"/>
            <a:ext cx="8744147" cy="2928463"/>
          </a:xfrm>
          <a:prstGeom prst="rect">
            <a:avLst/>
          </a:prstGeom>
        </p:spPr>
      </p:pic>
    </p:spTree>
    <p:extLst>
      <p:ext uri="{BB962C8B-B14F-4D97-AF65-F5344CB8AC3E}">
        <p14:creationId xmlns:p14="http://schemas.microsoft.com/office/powerpoint/2010/main" val="14485238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030288" y="1079500"/>
            <a:ext cx="21971000" cy="14331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030288" y="4248504"/>
            <a:ext cx="21971000" cy="82560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pPr lvl="0" hangingPunct="1"/>
            <a:r>
              <a:rPr lang="en-US"/>
              <a:t>Click to edit Master text styles</a:t>
            </a:r>
          </a:p>
          <a:p>
            <a:pPr lvl="1" hangingPunct="1"/>
            <a:r>
              <a:rPr lang="en-US"/>
              <a:t>Second level</a:t>
            </a:r>
          </a:p>
          <a:p>
            <a:pPr lvl="2" hangingPunct="1"/>
            <a:r>
              <a:rPr lang="en-US"/>
              <a:t>Third level</a:t>
            </a:r>
          </a:p>
          <a:p>
            <a:pPr lvl="3" hangingPunct="1"/>
            <a:r>
              <a:rPr lang="en-US"/>
              <a:t>Fourth level</a:t>
            </a:r>
          </a:p>
          <a:p>
            <a:pPr lvl="4" hangingPunct="1"/>
            <a:r>
              <a:rPr lang="en-US"/>
              <a:t>Fifth level</a:t>
            </a:r>
            <a:endParaRPr lang="en-IE"/>
          </a:p>
        </p:txBody>
      </p:sp>
      <p:pic>
        <p:nvPicPr>
          <p:cNvPr id="4" name="Image" descr="Image"/>
          <p:cNvPicPr>
            <a:picLocks noChangeAspect="1"/>
          </p:cNvPicPr>
          <p:nvPr/>
        </p:nvPicPr>
        <p:blipFill>
          <a:blip r:embed="rId10"/>
          <a:stretch>
            <a:fillRect/>
          </a:stretch>
        </p:blipFill>
        <p:spPr>
          <a:xfrm>
            <a:off x="1047253" y="12545233"/>
            <a:ext cx="22289494" cy="662767"/>
          </a:xfrm>
          <a:prstGeom prst="rect">
            <a:avLst/>
          </a:prstGeom>
          <a:ln w="12700">
            <a:miter lim="400000"/>
          </a:ln>
        </p:spPr>
      </p:pic>
      <p:sp>
        <p:nvSpPr>
          <p:cNvPr id="5" name="Slide Number"/>
          <p:cNvSpPr txBox="1">
            <a:spLocks noGrp="1"/>
          </p:cNvSpPr>
          <p:nvPr>
            <p:ph type="sldNum" sz="quarter" idx="2"/>
          </p:nvPr>
        </p:nvSpPr>
        <p:spPr>
          <a:xfrm>
            <a:off x="1040164" y="12918744"/>
            <a:ext cx="349455" cy="379591"/>
          </a:xfrm>
          <a:prstGeom prst="rect">
            <a:avLst/>
          </a:prstGeom>
          <a:ln w="12700">
            <a:miter lim="400000"/>
          </a:ln>
        </p:spPr>
        <p:txBody>
          <a:bodyPr wrap="none" lIns="50800" tIns="50800" rIns="50800" bIns="50800" anchor="b">
            <a:spAutoFit/>
          </a:bodyPr>
          <a:lstStyle>
            <a:lvl1pPr marL="0" indent="0" defTabSz="584200">
              <a:lnSpc>
                <a:spcPct val="100000"/>
              </a:lnSpc>
              <a:spcBef>
                <a:spcPts val="0"/>
              </a:spcBef>
              <a:buSzTx/>
              <a:buNone/>
              <a:defRPr sz="1800">
                <a:solidFill>
                  <a:schemeClr val="accent2"/>
                </a:solidFill>
                <a:latin typeface="Helvetica Neue"/>
                <a:ea typeface="Helvetica Neue"/>
                <a:cs typeface="Helvetica Neue"/>
                <a:sym typeface="Helvetica Neue"/>
              </a:defRPr>
            </a:lvl1pPr>
          </a:lstStyle>
          <a:p>
            <a:fld id="{86CB4B4D-7CA3-9044-876B-883B54F8677D}"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67" r:id="rId3"/>
    <p:sldLayoutId id="2147483669" r:id="rId4"/>
    <p:sldLayoutId id="2147483668" r:id="rId5"/>
    <p:sldLayoutId id="2147483670" r:id="rId6"/>
    <p:sldLayoutId id="2147483675" r:id="rId7"/>
    <p:sldLayoutId id="2147483674" r:id="rId8"/>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6600" b="0" i="0" u="none" strike="noStrike" cap="none" spc="-170" baseline="0">
          <a:solidFill>
            <a:schemeClr val="accent1"/>
          </a:solidFill>
          <a:uFillTx/>
          <a:latin typeface="+mj-lt"/>
          <a:ea typeface="+mn-ea"/>
          <a:cs typeface="+mn-cs"/>
          <a:sym typeface="Arial"/>
        </a:defRPr>
      </a:lvl1pPr>
      <a:lvl2pPr marL="0" marR="0" indent="4572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2pPr>
      <a:lvl3pPr marL="0" marR="0" indent="9144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3pPr>
      <a:lvl4pPr marL="0" marR="0" indent="13716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4pPr>
      <a:lvl5pPr marL="0" marR="0" indent="18288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5pPr>
      <a:lvl6pPr marL="0" marR="0" indent="22860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6pPr>
      <a:lvl7pPr marL="0" marR="0" indent="27432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7pPr>
      <a:lvl8pPr marL="0" marR="0" indent="32004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8pPr>
      <a:lvl9pPr marL="0" marR="0" indent="3657600" algn="l" defTabSz="2438338" rtl="0" eaLnBrk="1" latinLnBrk="0" hangingPunct="1">
        <a:lnSpc>
          <a:spcPct val="80000"/>
        </a:lnSpc>
        <a:spcBef>
          <a:spcPts val="0"/>
        </a:spcBef>
        <a:spcAft>
          <a:spcPts val="0"/>
        </a:spcAft>
        <a:buClrTx/>
        <a:buSzTx/>
        <a:buFontTx/>
        <a:buNone/>
        <a:tabLst/>
        <a:defRPr sz="8500" b="0" i="0" u="none" strike="noStrike" cap="none" spc="-170" baseline="0">
          <a:solidFill>
            <a:schemeClr val="accent5">
              <a:hueOff val="-739569"/>
              <a:satOff val="-11283"/>
              <a:lumOff val="-71195"/>
            </a:schemeClr>
          </a:solidFill>
          <a:uFillTx/>
          <a:latin typeface="+mn-lt"/>
          <a:ea typeface="+mn-ea"/>
          <a:cs typeface="+mn-cs"/>
          <a:sym typeface="Arial"/>
        </a:defRPr>
      </a:lvl9pPr>
    </p:titleStyle>
    <p:body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p:bodyStyle>
    <p:otherStyle>
      <a:lvl1pPr marL="0" marR="0" indent="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l" defTabSz="58420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pos="6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3708970" y="9482323"/>
            <a:ext cx="18897030" cy="3006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fontScale="25000" lnSpcReduction="20000"/>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 name="Rialtas na hÉireann | Government of Ireland"/>
          <p:cNvSpPr txBox="1"/>
          <p:nvPr/>
        </p:nvSpPr>
        <p:spPr>
          <a:xfrm>
            <a:off x="1441449" y="12611805"/>
            <a:ext cx="9856866"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1800">
                <a:solidFill>
                  <a:srgbClr val="929292"/>
                </a:solidFill>
              </a:defRPr>
            </a:lvl1pPr>
          </a:lstStyle>
          <a:p>
            <a:fld id="{93D0CC9E-ED4E-524D-8BB9-8829151DFDE7}" type="slidenum">
              <a:rPr lang="uk-UA" b="1" smtClean="0">
                <a:latin typeface="+mn-lt"/>
              </a:rPr>
              <a:t>‹#›</a:t>
            </a:fld>
            <a:r>
              <a:rPr lang="en-GB" b="1">
                <a:latin typeface="+mn-lt"/>
              </a:rPr>
              <a:t>  An </a:t>
            </a:r>
            <a:r>
              <a:rPr lang="en-GB" b="1" err="1">
                <a:latin typeface="+mn-lt"/>
              </a:rPr>
              <a:t>Roinn</a:t>
            </a:r>
            <a:r>
              <a:rPr lang="en-GB" b="1">
                <a:latin typeface="+mn-lt"/>
              </a:rPr>
              <a:t> </a:t>
            </a:r>
            <a:r>
              <a:rPr lang="en-GB" b="1" err="1">
                <a:latin typeface="+mn-lt"/>
              </a:rPr>
              <a:t>Talmhaíochta</a:t>
            </a:r>
            <a:r>
              <a:rPr lang="en-GB" b="1">
                <a:latin typeface="+mn-lt"/>
              </a:rPr>
              <a:t>,</a:t>
            </a:r>
            <a:r>
              <a:rPr lang="en-GB" b="1" baseline="0">
                <a:latin typeface="+mn-lt"/>
              </a:rPr>
              <a:t> </a:t>
            </a:r>
            <a:r>
              <a:rPr lang="en-GB" b="1">
                <a:latin typeface="+mn-lt"/>
              </a:rPr>
              <a:t>Bia </a:t>
            </a:r>
            <a:r>
              <a:rPr lang="en-GB" b="1" err="1">
                <a:latin typeface="+mn-lt"/>
              </a:rPr>
              <a:t>agus</a:t>
            </a:r>
            <a:r>
              <a:rPr lang="en-GB" b="1">
                <a:latin typeface="+mn-lt"/>
              </a:rPr>
              <a:t> Mara </a:t>
            </a:r>
            <a:r>
              <a:rPr>
                <a:latin typeface="+mn-lt"/>
              </a:rPr>
              <a:t>| </a:t>
            </a:r>
            <a:r>
              <a:rPr lang="en-US">
                <a:latin typeface="+mn-lt"/>
              </a:rPr>
              <a:t>Department of Agriculture,</a:t>
            </a:r>
            <a:r>
              <a:rPr lang="en-US" baseline="0">
                <a:latin typeface="+mn-lt"/>
              </a:rPr>
              <a:t> </a:t>
            </a:r>
            <a:r>
              <a:rPr lang="en-US">
                <a:latin typeface="+mn-lt"/>
              </a:rPr>
              <a:t>Food and the Marine</a:t>
            </a:r>
            <a:endParaRPr>
              <a:latin typeface="+mn-lt"/>
            </a:endParaRPr>
          </a:p>
        </p:txBody>
      </p:sp>
      <p:pic>
        <p:nvPicPr>
          <p:cNvPr id="9" name="Picture 8"/>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21704968" y="950497"/>
            <a:ext cx="1474548" cy="2009274"/>
          </a:xfrm>
          <a:prstGeom prst="rect">
            <a:avLst/>
          </a:prstGeom>
        </p:spPr>
      </p:pic>
      <p:sp>
        <p:nvSpPr>
          <p:cNvPr id="3" name="Text Placeholder 2"/>
          <p:cNvSpPr>
            <a:spLocks noGrp="1"/>
          </p:cNvSpPr>
          <p:nvPr>
            <p:ph type="body" idx="1"/>
          </p:nvPr>
        </p:nvSpPr>
        <p:spPr>
          <a:xfrm>
            <a:off x="1441449" y="3651250"/>
            <a:ext cx="19252867"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 Third level</a:t>
            </a:r>
          </a:p>
          <a:p>
            <a:pPr lvl="3"/>
            <a:r>
              <a:rPr lang="en-US"/>
              <a:t>  Fourth level</a:t>
            </a:r>
          </a:p>
          <a:p>
            <a:pPr lvl="4"/>
            <a:r>
              <a:rPr lang="en-US"/>
              <a:t> Fifth level</a:t>
            </a:r>
          </a:p>
        </p:txBody>
      </p:sp>
      <p:sp>
        <p:nvSpPr>
          <p:cNvPr id="4" name="Title Placeholder 3"/>
          <p:cNvSpPr>
            <a:spLocks noGrp="1"/>
          </p:cNvSpPr>
          <p:nvPr>
            <p:ph type="title"/>
          </p:nvPr>
        </p:nvSpPr>
        <p:spPr>
          <a:xfrm>
            <a:off x="1411042" y="742245"/>
            <a:ext cx="19283274" cy="2286000"/>
          </a:xfrm>
          <a:prstGeom prst="rect">
            <a:avLst/>
          </a:prstGeom>
        </p:spPr>
        <p:txBody>
          <a:bodyPr vert="horz" lIns="91440" tIns="45720" rIns="91440" bIns="45720" rtlCol="0" anchor="t">
            <a:normAutofit/>
          </a:bodyPr>
          <a:lstStyle/>
          <a:p>
            <a:r>
              <a:rPr lang="en-US"/>
              <a:t>Title Text</a:t>
            </a:r>
          </a:p>
        </p:txBody>
      </p:sp>
    </p:spTree>
    <p:extLst>
      <p:ext uri="{BB962C8B-B14F-4D97-AF65-F5344CB8AC3E}">
        <p14:creationId xmlns:p14="http://schemas.microsoft.com/office/powerpoint/2010/main" val="435881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txStyles>
    <p:titleStyle>
      <a:lvl1pPr marL="0" marR="0" indent="0" algn="l" defTabSz="825500" eaLnBrk="1" latinLnBrk="0" hangingPunct="1">
        <a:lnSpc>
          <a:spcPct val="100000"/>
        </a:lnSpc>
        <a:spcBef>
          <a:spcPts val="0"/>
        </a:spcBef>
        <a:spcAft>
          <a:spcPts val="0"/>
        </a:spcAft>
        <a:buClrTx/>
        <a:buSzTx/>
        <a:buFontTx/>
        <a:buNone/>
        <a:tabLst/>
        <a:defRPr sz="9600" b="1" i="0" u="none" strike="noStrike" cap="none" spc="-180" baseline="0">
          <a:ln>
            <a:noFill/>
          </a:ln>
          <a:solidFill>
            <a:srgbClr val="004D44"/>
          </a:solidFill>
          <a:uFillTx/>
          <a:latin typeface="+mn-lt"/>
          <a:ea typeface="Open Sans"/>
          <a:cs typeface="Open Sans"/>
          <a:sym typeface="Open Sans"/>
        </a:defRPr>
      </a:lvl1pPr>
      <a:lvl2pPr marL="0" marR="0" indent="228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2pPr>
      <a:lvl3pPr marL="0" marR="0" indent="457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3pPr>
      <a:lvl4pPr marL="0" marR="0" indent="685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4pPr>
      <a:lvl5pPr marL="0" marR="0" indent="9144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5pPr>
      <a:lvl6pPr marL="0" marR="0" indent="11430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6pPr>
      <a:lvl7pPr marL="0" marR="0" indent="13716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7pPr>
      <a:lvl8pPr marL="0" marR="0" indent="16002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8pPr>
      <a:lvl9pPr marL="0" marR="0" indent="1828800" algn="ctr" defTabSz="825500" eaLnBrk="1" latinLnBrk="0" hangingPunct="1">
        <a:lnSpc>
          <a:spcPct val="100000"/>
        </a:lnSpc>
        <a:spcBef>
          <a:spcPts val="0"/>
        </a:spcBef>
        <a:spcAft>
          <a:spcPts val="0"/>
        </a:spcAft>
        <a:buClrTx/>
        <a:buSzTx/>
        <a:buFontTx/>
        <a:buNone/>
        <a:tabLst/>
        <a:defRPr sz="5700" b="1" i="0" u="none" strike="noStrike" cap="all" spc="513" baseline="0">
          <a:ln>
            <a:noFill/>
          </a:ln>
          <a:solidFill>
            <a:srgbClr val="9B895A"/>
          </a:solidFill>
          <a:uFillTx/>
          <a:latin typeface="Open Sans"/>
          <a:ea typeface="Open Sans"/>
          <a:cs typeface="Open Sans"/>
          <a:sym typeface="Open Sans"/>
        </a:defRPr>
      </a:lvl9pPr>
    </p:titleStyle>
    <p:bodyStyle>
      <a:lvl1pPr marL="0" marR="0" indent="0" algn="l" defTabSz="825500" eaLnBrk="1" fontAlgn="auto" latinLnBrk="0" hangingPunct="1">
        <a:lnSpc>
          <a:spcPct val="110000"/>
        </a:lnSpc>
        <a:spcBef>
          <a:spcPts val="0"/>
        </a:spcBef>
        <a:spcAft>
          <a:spcPts val="0"/>
        </a:spcAft>
        <a:buClrTx/>
        <a:buSzTx/>
        <a:buFontTx/>
        <a:buNone/>
        <a:tabLst/>
        <a:defRPr sz="8800" b="0" i="0" u="none" strike="noStrike" cap="none" spc="-150" baseline="0">
          <a:ln>
            <a:noFill/>
          </a:ln>
          <a:solidFill>
            <a:srgbClr val="5E5E5E"/>
          </a:solidFill>
          <a:uFillTx/>
          <a:latin typeface="+mn-lt"/>
          <a:ea typeface="Open Sans"/>
          <a:cs typeface="Open Sans"/>
          <a:sym typeface="Open Sans"/>
        </a:defRPr>
      </a:lvl1pPr>
      <a:lvl2pPr marL="0" marR="0" indent="228600" algn="l" defTabSz="825500" eaLnBrk="1" fontAlgn="auto" latinLnBrk="0" hangingPunct="1">
        <a:lnSpc>
          <a:spcPct val="110000"/>
        </a:lnSpc>
        <a:spcBef>
          <a:spcPts val="0"/>
        </a:spcBef>
        <a:spcAft>
          <a:spcPts val="0"/>
        </a:spcAft>
        <a:buClrTx/>
        <a:buSzTx/>
        <a:buFontTx/>
        <a:buNone/>
        <a:tabLst/>
        <a:defRPr sz="6000" b="0" i="0" u="none" strike="noStrike" cap="none" spc="-150" baseline="0">
          <a:ln>
            <a:noFill/>
          </a:ln>
          <a:solidFill>
            <a:srgbClr val="5E5E5E"/>
          </a:solidFill>
          <a:uFillTx/>
          <a:latin typeface="+mn-lt"/>
          <a:ea typeface="Open Sans"/>
          <a:cs typeface="Open Sans"/>
          <a:sym typeface="Open Sans"/>
        </a:defRPr>
      </a:lvl2pPr>
      <a:lvl3pPr marL="1440000" marR="0" indent="-857250" algn="l" defTabSz="825500" eaLnBrk="1" fontAlgn="auto" latinLnBrk="0" hangingPunct="1">
        <a:lnSpc>
          <a:spcPct val="110000"/>
        </a:lnSpc>
        <a:spcBef>
          <a:spcPts val="0"/>
        </a:spcBef>
        <a:spcAft>
          <a:spcPts val="0"/>
        </a:spcAft>
        <a:buClr>
          <a:srgbClr val="83BE41"/>
        </a:buClr>
        <a:buSzTx/>
        <a:buFont typeface=".AppleSystemUIFont" charset="-120"/>
        <a:buChar char="—"/>
        <a:tabLst/>
        <a:defRPr sz="6000" b="0" i="1" u="none" strike="noStrike" cap="none" spc="-150" baseline="0">
          <a:ln>
            <a:noFill/>
          </a:ln>
          <a:solidFill>
            <a:srgbClr val="5E5E5E"/>
          </a:solidFill>
          <a:uFillTx/>
          <a:latin typeface="+mn-lt"/>
          <a:ea typeface="Open Sans"/>
          <a:cs typeface="Open Sans"/>
          <a:sym typeface="Open Sans"/>
        </a:defRPr>
      </a:lvl3pPr>
      <a:lvl4pPr marL="216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0" u="none" strike="noStrike" cap="none" spc="-150" baseline="0">
          <a:ln>
            <a:noFill/>
          </a:ln>
          <a:solidFill>
            <a:srgbClr val="5E5E5E"/>
          </a:solidFill>
          <a:uFillTx/>
          <a:latin typeface="+mn-lt"/>
          <a:ea typeface="Open Sans"/>
          <a:cs typeface="Open Sans"/>
          <a:sym typeface="Open Sans"/>
        </a:defRPr>
      </a:lvl4pPr>
      <a:lvl5pPr marL="2880000" marR="0" indent="-685800" algn="l" defTabSz="825500" eaLnBrk="1" fontAlgn="auto" latinLnBrk="0" hangingPunct="1">
        <a:lnSpc>
          <a:spcPct val="110000"/>
        </a:lnSpc>
        <a:spcBef>
          <a:spcPts val="0"/>
        </a:spcBef>
        <a:spcAft>
          <a:spcPts val="0"/>
        </a:spcAft>
        <a:buClr>
          <a:srgbClr val="83BE41"/>
        </a:buClr>
        <a:buSzTx/>
        <a:buFont typeface=".AppleSystemUIFont" charset="-120"/>
        <a:buChar char="–"/>
        <a:tabLst/>
        <a:defRPr sz="4800" b="0" i="1" u="none" strike="noStrike" cap="none" spc="-150" baseline="0">
          <a:ln>
            <a:noFill/>
          </a:ln>
          <a:solidFill>
            <a:srgbClr val="5E5E5E"/>
          </a:solidFill>
          <a:uFillTx/>
          <a:latin typeface="+mn-lt"/>
          <a:ea typeface="Open Sans"/>
          <a:cs typeface="Open Sans"/>
          <a:sym typeface="Open Sans"/>
        </a:defRPr>
      </a:lvl5pPr>
      <a:lvl6pPr marL="0" marR="0" indent="11430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6pPr>
      <a:lvl7pPr marL="0" marR="0" indent="13716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7pPr>
      <a:lvl8pPr marL="0" marR="0" indent="16002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8pPr>
      <a:lvl9pPr marL="0" marR="0" indent="1828800" algn="ctr" defTabSz="825500" eaLnBrk="1" latinLnBrk="0" hangingPunct="1">
        <a:lnSpc>
          <a:spcPct val="110000"/>
        </a:lnSpc>
        <a:spcBef>
          <a:spcPts val="0"/>
        </a:spcBef>
        <a:spcAft>
          <a:spcPts val="0"/>
        </a:spcAft>
        <a:buClrTx/>
        <a:buSzTx/>
        <a:buFontTx/>
        <a:buNone/>
        <a:tabLst/>
        <a:defRPr sz="10300" b="0" i="0" u="none" strike="noStrike" cap="none" spc="-206" baseline="0">
          <a:ln>
            <a:noFill/>
          </a:ln>
          <a:solidFill>
            <a:srgbClr val="004E46"/>
          </a:solidFill>
          <a:uFillTx/>
          <a:latin typeface="Open Sans"/>
          <a:ea typeface="Open Sans"/>
          <a:cs typeface="Open Sans"/>
          <a:sym typeface="Open Sans"/>
        </a:defRPr>
      </a:lvl9pPr>
    </p:bodyStyle>
    <p:otherStyle>
      <a:lvl1pPr marL="0" marR="0" indent="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1pPr>
      <a:lvl2pPr marL="0" marR="0" indent="228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2pPr>
      <a:lvl3pPr marL="0" marR="0" indent="457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3pPr>
      <a:lvl4pPr marL="0" marR="0" indent="685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4pPr>
      <a:lvl5pPr marL="0" marR="0" indent="9144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5pPr>
      <a:lvl6pPr marL="0" marR="0" indent="11430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6pPr>
      <a:lvl7pPr marL="0" marR="0" indent="13716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7pPr>
      <a:lvl8pPr marL="0" marR="0" indent="16002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8pPr>
      <a:lvl9pPr marL="0" marR="0" indent="1828800" algn="r" defTabSz="825500" eaLnBrk="1" latinLnBrk="0" hangingPunct="1">
        <a:lnSpc>
          <a:spcPct val="100000"/>
        </a:lnSpc>
        <a:spcBef>
          <a:spcPts val="0"/>
        </a:spcBef>
        <a:spcAft>
          <a:spcPts val="0"/>
        </a:spcAft>
        <a:buClrTx/>
        <a:buSzTx/>
        <a:buFontTx/>
        <a:buNone/>
        <a:tabLst/>
        <a:defRPr sz="250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B6BDAD7-34F9-468A-9B9A-D61481832E32}" type="datetimeFigureOut">
              <a:rPr lang="en-IE" smtClean="0"/>
              <a:t>18/09/2023</a:t>
            </a:fld>
            <a:endParaRPr lang="en-IE"/>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17221201" y="12712701"/>
            <a:ext cx="459105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C8FF141-E1F7-4E27-A695-DBE3B01D775D}" type="slidenum">
              <a:rPr lang="en-IE" smtClean="0"/>
              <a:t>‹#›</a:t>
            </a:fld>
            <a:endParaRPr lang="en-IE"/>
          </a:p>
        </p:txBody>
      </p:sp>
      <p:sp>
        <p:nvSpPr>
          <p:cNvPr id="7" name="object 6">
            <a:extLst>
              <a:ext uri="{FF2B5EF4-FFF2-40B4-BE49-F238E27FC236}">
                <a16:creationId xmlns:a16="http://schemas.microsoft.com/office/drawing/2014/main" id="{293AC32A-4380-8439-CEE6-B4C9AE0B8A42}"/>
              </a:ext>
            </a:extLst>
          </p:cNvPr>
          <p:cNvSpPr/>
          <p:nvPr userDrawn="1"/>
        </p:nvSpPr>
        <p:spPr>
          <a:xfrm>
            <a:off x="3" y="5"/>
            <a:ext cx="24384002"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17B978"/>
          </a:solidFill>
        </p:spPr>
        <p:txBody>
          <a:bodyPr wrap="square" lIns="0" tIns="0" rIns="0" bIns="0" rtlCol="0"/>
          <a:lstStyle/>
          <a:p>
            <a:endParaRPr sz="2700"/>
          </a:p>
        </p:txBody>
      </p:sp>
      <p:sp>
        <p:nvSpPr>
          <p:cNvPr id="8" name="object 5">
            <a:extLst>
              <a:ext uri="{FF2B5EF4-FFF2-40B4-BE49-F238E27FC236}">
                <a16:creationId xmlns:a16="http://schemas.microsoft.com/office/drawing/2014/main" id="{6904B6AD-D881-F4AC-A223-493D769A5725}"/>
              </a:ext>
            </a:extLst>
          </p:cNvPr>
          <p:cNvSpPr/>
          <p:nvPr userDrawn="1"/>
        </p:nvSpPr>
        <p:spPr>
          <a:xfrm>
            <a:off x="-3" y="13442955"/>
            <a:ext cx="24384006" cy="273050"/>
          </a:xfrm>
          <a:custGeom>
            <a:avLst/>
            <a:gdLst/>
            <a:ahLst/>
            <a:cxnLst/>
            <a:rect l="l" t="t" r="r" b="b"/>
            <a:pathLst>
              <a:path w="20036155" h="136525">
                <a:moveTo>
                  <a:pt x="0" y="0"/>
                </a:moveTo>
                <a:lnTo>
                  <a:pt x="20036143" y="0"/>
                </a:lnTo>
                <a:lnTo>
                  <a:pt x="20036143" y="136121"/>
                </a:lnTo>
                <a:lnTo>
                  <a:pt x="0" y="136121"/>
                </a:lnTo>
                <a:lnTo>
                  <a:pt x="0" y="0"/>
                </a:lnTo>
                <a:close/>
              </a:path>
            </a:pathLst>
          </a:custGeom>
          <a:solidFill>
            <a:srgbClr val="086972"/>
          </a:solidFill>
        </p:spPr>
        <p:txBody>
          <a:bodyPr wrap="square" lIns="0" tIns="0" rIns="0" bIns="0" rtlCol="0"/>
          <a:lstStyle/>
          <a:p>
            <a:endParaRPr sz="2700"/>
          </a:p>
        </p:txBody>
      </p:sp>
      <p:pic>
        <p:nvPicPr>
          <p:cNvPr id="12" name="object 15">
            <a:extLst>
              <a:ext uri="{FF2B5EF4-FFF2-40B4-BE49-F238E27FC236}">
                <a16:creationId xmlns:a16="http://schemas.microsoft.com/office/drawing/2014/main" id="{90CC8217-37CF-AA7E-0C29-12267B4982EC}"/>
              </a:ext>
            </a:extLst>
          </p:cNvPr>
          <p:cNvPicPr/>
          <p:nvPr userDrawn="1"/>
        </p:nvPicPr>
        <p:blipFill>
          <a:blip r:embed="rId14" cstate="print"/>
          <a:stretch>
            <a:fillRect/>
          </a:stretch>
        </p:blipFill>
        <p:spPr>
          <a:xfrm>
            <a:off x="21846755" y="12232254"/>
            <a:ext cx="2470126" cy="1152000"/>
          </a:xfrm>
          <a:prstGeom prst="rect">
            <a:avLst/>
          </a:prstGeom>
        </p:spPr>
      </p:pic>
    </p:spTree>
    <p:extLst>
      <p:ext uri="{BB962C8B-B14F-4D97-AF65-F5344CB8AC3E}">
        <p14:creationId xmlns:p14="http://schemas.microsoft.com/office/powerpoint/2010/main" val="40251360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1828800" rtl="0" eaLnBrk="1" latinLnBrk="0" hangingPunct="1">
        <a:lnSpc>
          <a:spcPct val="90000"/>
        </a:lnSpc>
        <a:spcBef>
          <a:spcPct val="0"/>
        </a:spcBef>
        <a:buNone/>
        <a:defRPr sz="8800" kern="1200">
          <a:solidFill>
            <a:schemeClr val="tx2"/>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2"/>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2"/>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2"/>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2"/>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2"/>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tiff"/><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chart" Target="../charts/chart1.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57.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jpeg"/><Relationship Id="rId3" Type="http://schemas.openxmlformats.org/officeDocument/2006/relationships/image" Target="../media/image74.png"/><Relationship Id="rId7" Type="http://schemas.openxmlformats.org/officeDocument/2006/relationships/image" Target="../media/image72.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2.xml"/><Relationship Id="rId16"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57.png"/><Relationship Id="rId14"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png"/><Relationship Id="rId7"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83.png"/><Relationship Id="rId4" Type="http://schemas.openxmlformats.org/officeDocument/2006/relationships/image" Target="../media/image75.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9.png"/><Relationship Id="rId7" Type="http://schemas.openxmlformats.org/officeDocument/2006/relationships/image" Target="../media/image85.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72.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78.png"/><Relationship Id="rId4" Type="http://schemas.openxmlformats.org/officeDocument/2006/relationships/image" Target="../media/image83.png"/><Relationship Id="rId9" Type="http://schemas.openxmlformats.org/officeDocument/2006/relationships/image" Target="../media/image10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3.xml"/><Relationship Id="rId5" Type="http://schemas.openxmlformats.org/officeDocument/2006/relationships/image" Target="../media/image104.sv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6.png"/><Relationship Id="rId7" Type="http://schemas.openxmlformats.org/officeDocument/2006/relationships/image" Target="../media/image18.png"/><Relationship Id="rId2" Type="http://schemas.openxmlformats.org/officeDocument/2006/relationships/image" Target="../media/image105.png"/><Relationship Id="rId1" Type="http://schemas.openxmlformats.org/officeDocument/2006/relationships/slideLayout" Target="../slideLayouts/slideLayout2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6.xml"/><Relationship Id="rId5" Type="http://schemas.openxmlformats.org/officeDocument/2006/relationships/image" Target="../media/image112.emf"/><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emf"/></Relationships>
</file>

<file path=ppt/slides/_rels/slide3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3.xm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svg"/><Relationship Id="rId7" Type="http://schemas.openxmlformats.org/officeDocument/2006/relationships/image" Target="../media/image132.svg"/><Relationship Id="rId2" Type="http://schemas.openxmlformats.org/officeDocument/2006/relationships/image" Target="../media/image127.png"/><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svg"/><Relationship Id="rId4" Type="http://schemas.openxmlformats.org/officeDocument/2006/relationships/image" Target="../media/image129.png"/><Relationship Id="rId9" Type="http://schemas.openxmlformats.org/officeDocument/2006/relationships/image" Target="../media/image134.svg"/></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18.png"/><Relationship Id="rId3" Type="http://schemas.openxmlformats.org/officeDocument/2006/relationships/image" Target="../media/image143.emf"/><Relationship Id="rId7" Type="http://schemas.openxmlformats.org/officeDocument/2006/relationships/image" Target="../media/image128.svg"/><Relationship Id="rId12" Type="http://schemas.openxmlformats.org/officeDocument/2006/relationships/chart" Target="../charts/chart2.xml"/><Relationship Id="rId2" Type="http://schemas.openxmlformats.org/officeDocument/2006/relationships/image" Target="../media/image142.png"/><Relationship Id="rId1" Type="http://schemas.openxmlformats.org/officeDocument/2006/relationships/slideLayout" Target="../slideLayouts/slideLayout23.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30.svg"/><Relationship Id="rId10"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image" Target="../media/image134.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7.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146.png"/><Relationship Id="rId2" Type="http://schemas.openxmlformats.org/officeDocument/2006/relationships/image" Target="../media/image129.png"/><Relationship Id="rId1" Type="http://schemas.openxmlformats.org/officeDocument/2006/relationships/slideLayout" Target="../slideLayouts/slideLayout23.xml"/><Relationship Id="rId6" Type="http://schemas.openxmlformats.org/officeDocument/2006/relationships/image" Target="../media/image133.png"/><Relationship Id="rId11" Type="http://schemas.openxmlformats.org/officeDocument/2006/relationships/image" Target="../media/image145.svg"/><Relationship Id="rId5" Type="http://schemas.openxmlformats.org/officeDocument/2006/relationships/image" Target="../media/image128.svg"/><Relationship Id="rId15" Type="http://schemas.openxmlformats.org/officeDocument/2006/relationships/image" Target="../media/image149.svg"/><Relationship Id="rId10" Type="http://schemas.openxmlformats.org/officeDocument/2006/relationships/image" Target="../media/image144.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48.png"/></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7.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146.png"/><Relationship Id="rId2" Type="http://schemas.openxmlformats.org/officeDocument/2006/relationships/image" Target="../media/image129.png"/><Relationship Id="rId1" Type="http://schemas.openxmlformats.org/officeDocument/2006/relationships/slideLayout" Target="../slideLayouts/slideLayout23.xml"/><Relationship Id="rId6" Type="http://schemas.openxmlformats.org/officeDocument/2006/relationships/image" Target="../media/image133.png"/><Relationship Id="rId11" Type="http://schemas.openxmlformats.org/officeDocument/2006/relationships/image" Target="../media/image145.svg"/><Relationship Id="rId5" Type="http://schemas.openxmlformats.org/officeDocument/2006/relationships/image" Target="../media/image128.svg"/><Relationship Id="rId15" Type="http://schemas.openxmlformats.org/officeDocument/2006/relationships/image" Target="../media/image149.svg"/><Relationship Id="rId10" Type="http://schemas.openxmlformats.org/officeDocument/2006/relationships/image" Target="../media/image144.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48.pn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47.svg"/><Relationship Id="rId3" Type="http://schemas.openxmlformats.org/officeDocument/2006/relationships/image" Target="../media/image130.svg"/><Relationship Id="rId7" Type="http://schemas.openxmlformats.org/officeDocument/2006/relationships/image" Target="../media/image134.svg"/><Relationship Id="rId12" Type="http://schemas.openxmlformats.org/officeDocument/2006/relationships/image" Target="../media/image146.png"/><Relationship Id="rId2" Type="http://schemas.openxmlformats.org/officeDocument/2006/relationships/image" Target="../media/image129.png"/><Relationship Id="rId1" Type="http://schemas.openxmlformats.org/officeDocument/2006/relationships/slideLayout" Target="../slideLayouts/slideLayout23.xml"/><Relationship Id="rId6" Type="http://schemas.openxmlformats.org/officeDocument/2006/relationships/image" Target="../media/image133.png"/><Relationship Id="rId11" Type="http://schemas.openxmlformats.org/officeDocument/2006/relationships/image" Target="../media/image145.svg"/><Relationship Id="rId5" Type="http://schemas.openxmlformats.org/officeDocument/2006/relationships/image" Target="../media/image128.svg"/><Relationship Id="rId15" Type="http://schemas.openxmlformats.org/officeDocument/2006/relationships/image" Target="../media/image149.svg"/><Relationship Id="rId10" Type="http://schemas.openxmlformats.org/officeDocument/2006/relationships/image" Target="../media/image144.pn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4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0000" i="1" dirty="0"/>
              <a:t>Hydrogen Policy in Ireland</a:t>
            </a:r>
          </a:p>
        </p:txBody>
      </p:sp>
      <p:sp>
        <p:nvSpPr>
          <p:cNvPr id="3" name="Text Placeholder 2"/>
          <p:cNvSpPr>
            <a:spLocks noGrp="1"/>
          </p:cNvSpPr>
          <p:nvPr>
            <p:ph type="body" sz="quarter" idx="1"/>
          </p:nvPr>
        </p:nvSpPr>
        <p:spPr/>
        <p:txBody>
          <a:bodyPr vert="horz" lIns="91440" tIns="45720" rIns="91440" bIns="45720" rtlCol="0" anchor="t">
            <a:normAutofit/>
          </a:bodyPr>
          <a:lstStyle/>
          <a:p>
            <a:r>
              <a:rPr lang="en-US" dirty="0"/>
              <a:t>Spine H2 - IRL Webinar</a:t>
            </a:r>
          </a:p>
          <a:p>
            <a:r>
              <a:rPr lang="en-US" dirty="0"/>
              <a:t>15</a:t>
            </a:r>
            <a:r>
              <a:rPr lang="en-US" baseline="30000" dirty="0"/>
              <a:t>th</a:t>
            </a:r>
            <a:r>
              <a:rPr lang="en-US" dirty="0"/>
              <a:t> September 2023</a:t>
            </a:r>
          </a:p>
        </p:txBody>
      </p:sp>
    </p:spTree>
    <p:extLst>
      <p:ext uri="{BB962C8B-B14F-4D97-AF65-F5344CB8AC3E}">
        <p14:creationId xmlns:p14="http://schemas.microsoft.com/office/powerpoint/2010/main" val="9156746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D5360-5E95-8425-B414-4A38572A3C04}"/>
              </a:ext>
            </a:extLst>
          </p:cNvPr>
          <p:cNvSpPr>
            <a:spLocks noGrp="1"/>
          </p:cNvSpPr>
          <p:nvPr>
            <p:ph type="title"/>
          </p:nvPr>
        </p:nvSpPr>
        <p:spPr/>
        <p:txBody>
          <a:bodyPr/>
          <a:lstStyle/>
          <a:p>
            <a:r>
              <a:rPr lang="en-IE"/>
              <a:t>Hydrogen Safety &amp; Regulation</a:t>
            </a:r>
          </a:p>
        </p:txBody>
      </p:sp>
      <p:sp>
        <p:nvSpPr>
          <p:cNvPr id="4" name="Text Placeholder 3">
            <a:extLst>
              <a:ext uri="{FF2B5EF4-FFF2-40B4-BE49-F238E27FC236}">
                <a16:creationId xmlns:a16="http://schemas.microsoft.com/office/drawing/2014/main" id="{571B7950-139A-A8E2-469E-38E316BEEEA9}"/>
              </a:ext>
            </a:extLst>
          </p:cNvPr>
          <p:cNvSpPr>
            <a:spLocks noGrp="1"/>
          </p:cNvSpPr>
          <p:nvPr>
            <p:ph type="body" sz="quarter" idx="12"/>
          </p:nvPr>
        </p:nvSpPr>
        <p:spPr>
          <a:xfrm>
            <a:off x="1102080" y="2787071"/>
            <a:ext cx="11089920" cy="8644021"/>
          </a:xfrm>
        </p:spPr>
        <p:txBody>
          <a:bodyPr vert="horz" lIns="91440" tIns="45720" rIns="91440" bIns="45720" rtlCol="0" anchor="t">
            <a:noAutofit/>
          </a:bodyPr>
          <a:lstStyle/>
          <a:p>
            <a:pPr marL="857250" indent="-857250" algn="l">
              <a:buClr>
                <a:srgbClr val="92D050"/>
              </a:buClr>
              <a:buFont typeface="Arial" panose="020B0604020202020204" pitchFamily="34" charset="0"/>
              <a:buChar char="•"/>
            </a:pPr>
            <a:r>
              <a:rPr lang="en-IE" sz="3500" b="0" i="0" dirty="0">
                <a:effectLst/>
                <a:latin typeface="Arial" panose="020B0604020202020204" pitchFamily="34" charset="0"/>
              </a:rPr>
              <a:t>Hydrogen safety is essential, and early focus is needed to </a:t>
            </a:r>
            <a:r>
              <a:rPr lang="en-IE" sz="3500" b="1" i="0" dirty="0">
                <a:effectLst/>
                <a:latin typeface="Arial" panose="020B0604020202020204" pitchFamily="34" charset="0"/>
              </a:rPr>
              <a:t>develop a safety roadmap to delivering the necessary safety frameworks </a:t>
            </a:r>
            <a:r>
              <a:rPr lang="en-IE" sz="3500" b="0" i="0" dirty="0">
                <a:effectLst/>
                <a:latin typeface="Arial" panose="020B0604020202020204" pitchFamily="34" charset="0"/>
              </a:rPr>
              <a:t>and regulatory regimes across the entire hydrogen value chain.</a:t>
            </a:r>
          </a:p>
          <a:p>
            <a:pPr marL="857250" indent="-85725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857250" indent="-857250">
              <a:buClr>
                <a:srgbClr val="92D050"/>
              </a:buClr>
              <a:buFont typeface="Arial" panose="020B0604020202020204" pitchFamily="34" charset="0"/>
              <a:buChar char="•"/>
            </a:pPr>
            <a:r>
              <a:rPr lang="en-IE" sz="3500" b="0" i="0" dirty="0">
                <a:effectLst/>
                <a:latin typeface="Arial"/>
              </a:rPr>
              <a:t>The </a:t>
            </a:r>
            <a:r>
              <a:rPr lang="en-IE" sz="3500" b="1" i="0" dirty="0">
                <a:effectLst/>
                <a:latin typeface="Arial"/>
              </a:rPr>
              <a:t>EU Hydrogen and Decarbonised Gas</a:t>
            </a:r>
            <a:r>
              <a:rPr lang="en-IE" sz="3500" b="1" dirty="0">
                <a:latin typeface="Arial"/>
              </a:rPr>
              <a:t> Market</a:t>
            </a:r>
            <a:r>
              <a:rPr lang="en-IE" sz="3500" b="1" i="0" dirty="0">
                <a:effectLst/>
                <a:latin typeface="Arial"/>
              </a:rPr>
              <a:t> Package sets out the regulatory market rules </a:t>
            </a:r>
            <a:r>
              <a:rPr lang="en-IE" sz="3500" b="0" i="0" dirty="0">
                <a:effectLst/>
                <a:latin typeface="Arial"/>
              </a:rPr>
              <a:t>for scaling up hydrogen and the development of dedicated hydrogen infrastructures. Ireland should adopt the outcomes of this in a timely manner.</a:t>
            </a:r>
          </a:p>
          <a:p>
            <a:pPr marL="857250" indent="-85725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857250" indent="-857250" algn="l">
              <a:buClr>
                <a:srgbClr val="92D050"/>
              </a:buClr>
              <a:buFont typeface="Arial" panose="020B0604020202020204" pitchFamily="34" charset="0"/>
              <a:buChar char="•"/>
            </a:pPr>
            <a:r>
              <a:rPr lang="en-IE" sz="3500" b="0" i="0" dirty="0">
                <a:effectLst/>
                <a:latin typeface="Arial" panose="020B0604020202020204" pitchFamily="34" charset="0"/>
              </a:rPr>
              <a:t>Renewable and low carbon hydrogen will be defined in line with EU regulations, and a </a:t>
            </a:r>
            <a:r>
              <a:rPr lang="en-IE" sz="3500" b="1" i="0" dirty="0">
                <a:effectLst/>
                <a:latin typeface="Arial" panose="020B0604020202020204" pitchFamily="34" charset="0"/>
              </a:rPr>
              <a:t>certification scheme </a:t>
            </a:r>
            <a:r>
              <a:rPr lang="en-IE" sz="3500" b="0" i="0" dirty="0">
                <a:effectLst/>
                <a:latin typeface="Arial" panose="020B0604020202020204" pitchFamily="34" charset="0"/>
              </a:rPr>
              <a:t>should be established to reflect these definitions, providing certainty to end users as to the origin and sustainability of their hydrogen.</a:t>
            </a:r>
          </a:p>
        </p:txBody>
      </p:sp>
      <p:pic>
        <p:nvPicPr>
          <p:cNvPr id="8" name="Picture 7">
            <a:extLst>
              <a:ext uri="{FF2B5EF4-FFF2-40B4-BE49-F238E27FC236}">
                <a16:creationId xmlns:a16="http://schemas.microsoft.com/office/drawing/2014/main" id="{A3C29C79-5512-CF26-75C6-305EABAD8C4D}"/>
              </a:ext>
            </a:extLst>
          </p:cNvPr>
          <p:cNvPicPr>
            <a:picLocks noChangeAspect="1"/>
          </p:cNvPicPr>
          <p:nvPr/>
        </p:nvPicPr>
        <p:blipFill>
          <a:blip r:embed="rId2"/>
          <a:stretch>
            <a:fillRect/>
          </a:stretch>
        </p:blipFill>
        <p:spPr>
          <a:xfrm>
            <a:off x="12192000" y="4531560"/>
            <a:ext cx="12058715" cy="5502776"/>
          </a:xfrm>
          <a:prstGeom prst="rect">
            <a:avLst/>
          </a:prstGeom>
        </p:spPr>
      </p:pic>
    </p:spTree>
    <p:extLst>
      <p:ext uri="{BB962C8B-B14F-4D97-AF65-F5344CB8AC3E}">
        <p14:creationId xmlns:p14="http://schemas.microsoft.com/office/powerpoint/2010/main" val="9763527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D8AF-7F26-81B2-621E-4003BCB035BF}"/>
              </a:ext>
            </a:extLst>
          </p:cNvPr>
          <p:cNvSpPr>
            <a:spLocks noGrp="1"/>
          </p:cNvSpPr>
          <p:nvPr>
            <p:ph type="title"/>
          </p:nvPr>
        </p:nvSpPr>
        <p:spPr/>
        <p:txBody>
          <a:bodyPr>
            <a:normAutofit fontScale="90000"/>
          </a:bodyPr>
          <a:lstStyle/>
          <a:p>
            <a:r>
              <a:rPr lang="en-IE"/>
              <a:t>Hydrogen Research &amp; Development And International Cooperation</a:t>
            </a:r>
          </a:p>
        </p:txBody>
      </p:sp>
      <p:sp>
        <p:nvSpPr>
          <p:cNvPr id="4" name="Text Placeholder 3">
            <a:extLst>
              <a:ext uri="{FF2B5EF4-FFF2-40B4-BE49-F238E27FC236}">
                <a16:creationId xmlns:a16="http://schemas.microsoft.com/office/drawing/2014/main" id="{FECDF917-FFF6-1AD1-9A5A-881A4FC879A4}"/>
              </a:ext>
            </a:extLst>
          </p:cNvPr>
          <p:cNvSpPr>
            <a:spLocks noGrp="1"/>
          </p:cNvSpPr>
          <p:nvPr>
            <p:ph type="body" sz="quarter" idx="12"/>
          </p:nvPr>
        </p:nvSpPr>
        <p:spPr>
          <a:xfrm>
            <a:off x="743684" y="3232150"/>
            <a:ext cx="11850097" cy="8644021"/>
          </a:xfrm>
        </p:spPr>
        <p:txBody>
          <a:bodyPr>
            <a:noAutofit/>
          </a:bodyPr>
          <a:lstStyle/>
          <a:p>
            <a:pPr marL="857250" indent="-857250" algn="l">
              <a:buClr>
                <a:srgbClr val="92D050"/>
              </a:buClr>
              <a:buFont typeface="Arial" panose="020B0604020202020204" pitchFamily="34" charset="0"/>
              <a:buChar char="•"/>
            </a:pPr>
            <a:r>
              <a:rPr lang="en-IE" sz="3200" b="0" i="0" dirty="0">
                <a:effectLst/>
                <a:latin typeface="Arial" panose="020B0604020202020204" pitchFamily="34" charset="0"/>
              </a:rPr>
              <a:t>Renewable hydrogen is still a nascent technology. </a:t>
            </a:r>
            <a:r>
              <a:rPr lang="en-IE" sz="3200" b="1" i="0" dirty="0">
                <a:effectLst/>
                <a:latin typeface="Arial" panose="020B0604020202020204" pitchFamily="34" charset="0"/>
              </a:rPr>
              <a:t>Global research and innovation over the coming years will be essential to future competitiveness and scale up</a:t>
            </a:r>
            <a:r>
              <a:rPr lang="en-IE" sz="3200" b="0" i="0" dirty="0">
                <a:effectLst/>
                <a:latin typeface="Arial" panose="020B0604020202020204" pitchFamily="34" charset="0"/>
              </a:rPr>
              <a:t>.</a:t>
            </a:r>
          </a:p>
          <a:p>
            <a:pPr marL="857250" indent="-857250" algn="l">
              <a:buClr>
                <a:srgbClr val="92D050"/>
              </a:buClr>
              <a:buFont typeface="Arial" panose="020B0604020202020204" pitchFamily="34" charset="0"/>
              <a:buChar char="•"/>
            </a:pPr>
            <a:endParaRPr lang="en-IE" sz="3200" b="0" i="0" dirty="0">
              <a:effectLst/>
              <a:latin typeface="Arial" panose="020B0604020202020204" pitchFamily="34" charset="0"/>
            </a:endParaRPr>
          </a:p>
          <a:p>
            <a:pPr marL="857250" indent="-857250" algn="l">
              <a:buClr>
                <a:srgbClr val="92D050"/>
              </a:buClr>
              <a:buFont typeface="Arial" panose="020B0604020202020204" pitchFamily="34" charset="0"/>
              <a:buChar char="•"/>
            </a:pPr>
            <a:r>
              <a:rPr lang="en-IE" sz="3200" b="0" i="0" dirty="0">
                <a:effectLst/>
                <a:latin typeface="Arial" panose="020B0604020202020204" pitchFamily="34" charset="0"/>
              </a:rPr>
              <a:t>Targeted, </a:t>
            </a:r>
            <a:r>
              <a:rPr lang="en-IE" sz="3200" b="1" i="0" dirty="0">
                <a:effectLst/>
                <a:latin typeface="Arial" panose="020B0604020202020204" pitchFamily="34" charset="0"/>
              </a:rPr>
              <a:t>short-term research needs have been identified throughout the National Hydrogen Strategy </a:t>
            </a:r>
            <a:r>
              <a:rPr lang="en-IE" sz="3200" b="0" i="0" dirty="0">
                <a:effectLst/>
                <a:latin typeface="Arial" panose="020B0604020202020204" pitchFamily="34" charset="0"/>
              </a:rPr>
              <a:t>which will be essential to ensuring future informed policy making in the space.</a:t>
            </a:r>
          </a:p>
          <a:p>
            <a:pPr marL="857250" indent="-857250" algn="l">
              <a:buClr>
                <a:srgbClr val="92D050"/>
              </a:buClr>
              <a:buFont typeface="Arial" panose="020B0604020202020204" pitchFamily="34" charset="0"/>
              <a:buChar char="•"/>
            </a:pPr>
            <a:endParaRPr lang="en-IE" sz="3200" b="0" i="0" dirty="0">
              <a:effectLst/>
              <a:latin typeface="Arial" panose="020B0604020202020204" pitchFamily="34" charset="0"/>
            </a:endParaRPr>
          </a:p>
          <a:p>
            <a:pPr marL="857250" indent="-857250" algn="l">
              <a:buClr>
                <a:srgbClr val="92D050"/>
              </a:buClr>
              <a:buFont typeface="Arial" panose="020B0604020202020204" pitchFamily="34" charset="0"/>
              <a:buChar char="•"/>
            </a:pPr>
            <a:r>
              <a:rPr lang="en-IE" sz="3200" b="1" i="0" dirty="0">
                <a:effectLst/>
                <a:latin typeface="Arial" panose="020B0604020202020204" pitchFamily="34" charset="0"/>
              </a:rPr>
              <a:t>Leveraging EU hydrogen R&amp;D resources </a:t>
            </a:r>
            <a:r>
              <a:rPr lang="en-IE" sz="3200" b="0" i="0" dirty="0">
                <a:effectLst/>
                <a:latin typeface="Arial" panose="020B0604020202020204" pitchFamily="34" charset="0"/>
              </a:rPr>
              <a:t>and applying them to Ireland will be important.</a:t>
            </a:r>
          </a:p>
          <a:p>
            <a:pPr marL="857250" indent="-857250" algn="l">
              <a:buClr>
                <a:srgbClr val="92D050"/>
              </a:buClr>
              <a:buFont typeface="Arial" panose="020B0604020202020204" pitchFamily="34" charset="0"/>
              <a:buChar char="•"/>
            </a:pPr>
            <a:endParaRPr lang="en-IE" sz="3200" b="0" i="0" dirty="0">
              <a:effectLst/>
              <a:latin typeface="Arial" panose="020B0604020202020204" pitchFamily="34" charset="0"/>
            </a:endParaRPr>
          </a:p>
          <a:p>
            <a:pPr marL="857250" indent="-857250" algn="l">
              <a:buClr>
                <a:srgbClr val="92D050"/>
              </a:buClr>
              <a:buFont typeface="Arial" panose="020B0604020202020204" pitchFamily="34" charset="0"/>
              <a:buChar char="•"/>
            </a:pPr>
            <a:r>
              <a:rPr lang="en-IE" sz="3200" b="1" i="0" dirty="0">
                <a:effectLst/>
                <a:latin typeface="Arial" panose="020B0604020202020204" pitchFamily="34" charset="0"/>
              </a:rPr>
              <a:t>Building strategic international partnerships </a:t>
            </a:r>
            <a:r>
              <a:rPr lang="en-IE" sz="3200" b="0" i="0" dirty="0">
                <a:effectLst/>
                <a:latin typeface="Arial" panose="020B0604020202020204" pitchFamily="34" charset="0"/>
              </a:rPr>
              <a:t>will be an important enabler. </a:t>
            </a:r>
          </a:p>
          <a:p>
            <a:pPr marL="857250" indent="-857250" algn="l">
              <a:buClr>
                <a:srgbClr val="92D050"/>
              </a:buClr>
              <a:buFont typeface="Arial" panose="020B0604020202020204" pitchFamily="34" charset="0"/>
              <a:buChar char="•"/>
            </a:pPr>
            <a:endParaRPr lang="en-IE" sz="3200" b="0" i="0" dirty="0">
              <a:effectLst/>
              <a:latin typeface="Arial" panose="020B0604020202020204" pitchFamily="34" charset="0"/>
            </a:endParaRPr>
          </a:p>
          <a:p>
            <a:pPr marL="857250" indent="-857250" algn="l">
              <a:buClr>
                <a:srgbClr val="92D050"/>
              </a:buClr>
              <a:buFont typeface="Arial" panose="020B0604020202020204" pitchFamily="34" charset="0"/>
              <a:buChar char="•"/>
            </a:pPr>
            <a:r>
              <a:rPr lang="en-IE" sz="3200" b="0" i="0" dirty="0">
                <a:effectLst/>
                <a:latin typeface="Arial" panose="020B0604020202020204" pitchFamily="34" charset="0"/>
              </a:rPr>
              <a:t>Work is needed to </a:t>
            </a:r>
            <a:r>
              <a:rPr lang="en-IE" sz="3200" b="1" i="0" dirty="0">
                <a:effectLst/>
                <a:latin typeface="Arial" panose="020B0604020202020204" pitchFamily="34" charset="0"/>
              </a:rPr>
              <a:t>determine the skills required, short falls and the opportunities for employment in Ireland </a:t>
            </a:r>
            <a:r>
              <a:rPr lang="en-IE" sz="3200" b="0" i="0" dirty="0">
                <a:effectLst/>
                <a:latin typeface="Arial" panose="020B0604020202020204" pitchFamily="34" charset="0"/>
              </a:rPr>
              <a:t>in respect to renewable hydrogen.</a:t>
            </a:r>
          </a:p>
        </p:txBody>
      </p:sp>
      <p:pic>
        <p:nvPicPr>
          <p:cNvPr id="6" name="Picture 5">
            <a:extLst>
              <a:ext uri="{FF2B5EF4-FFF2-40B4-BE49-F238E27FC236}">
                <a16:creationId xmlns:a16="http://schemas.microsoft.com/office/drawing/2014/main" id="{AD90E47C-E1CC-E773-DAD5-A6A0B474A33A}"/>
              </a:ext>
            </a:extLst>
          </p:cNvPr>
          <p:cNvPicPr>
            <a:picLocks noChangeAspect="1"/>
          </p:cNvPicPr>
          <p:nvPr/>
        </p:nvPicPr>
        <p:blipFill>
          <a:blip r:embed="rId2"/>
          <a:stretch>
            <a:fillRect/>
          </a:stretch>
        </p:blipFill>
        <p:spPr>
          <a:xfrm>
            <a:off x="12192000" y="5371708"/>
            <a:ext cx="11279829" cy="5360461"/>
          </a:xfrm>
          <a:prstGeom prst="rect">
            <a:avLst/>
          </a:prstGeom>
        </p:spPr>
      </p:pic>
    </p:spTree>
    <p:extLst>
      <p:ext uri="{BB962C8B-B14F-4D97-AF65-F5344CB8AC3E}">
        <p14:creationId xmlns:p14="http://schemas.microsoft.com/office/powerpoint/2010/main" val="5842935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3E9D-CED5-6FB0-7E3D-C6759BA74EC6}"/>
              </a:ext>
            </a:extLst>
          </p:cNvPr>
          <p:cNvSpPr>
            <a:spLocks noGrp="1"/>
          </p:cNvSpPr>
          <p:nvPr>
            <p:ph type="title"/>
          </p:nvPr>
        </p:nvSpPr>
        <p:spPr/>
        <p:txBody>
          <a:bodyPr>
            <a:normAutofit fontScale="90000"/>
          </a:bodyPr>
          <a:lstStyle/>
          <a:p>
            <a:r>
              <a:rPr lang="en-IE"/>
              <a:t>Implementing the Hydrogen Strategy</a:t>
            </a:r>
          </a:p>
        </p:txBody>
      </p:sp>
      <p:sp>
        <p:nvSpPr>
          <p:cNvPr id="4" name="Text Placeholder 3">
            <a:extLst>
              <a:ext uri="{FF2B5EF4-FFF2-40B4-BE49-F238E27FC236}">
                <a16:creationId xmlns:a16="http://schemas.microsoft.com/office/drawing/2014/main" id="{0DEE04EB-6DC3-3C67-8C3A-FA361476E384}"/>
              </a:ext>
            </a:extLst>
          </p:cNvPr>
          <p:cNvSpPr>
            <a:spLocks noGrp="1"/>
          </p:cNvSpPr>
          <p:nvPr>
            <p:ph type="body" sz="quarter" idx="12"/>
          </p:nvPr>
        </p:nvSpPr>
        <p:spPr>
          <a:xfrm>
            <a:off x="901123" y="2348344"/>
            <a:ext cx="17158211" cy="9602293"/>
          </a:xfrm>
        </p:spPr>
        <p:txBody>
          <a:bodyPr vert="horz" lIns="91440" tIns="45720" rIns="91440" bIns="45720" rtlCol="0" anchor="t">
            <a:noAutofit/>
          </a:bodyPr>
          <a:lstStyle/>
          <a:p>
            <a:pPr marL="857250" indent="-857250">
              <a:buClr>
                <a:srgbClr val="92D050"/>
              </a:buClr>
              <a:buFont typeface="Arial" panose="020B0604020202020204" pitchFamily="34" charset="0"/>
              <a:buChar char="•"/>
            </a:pPr>
            <a:r>
              <a:rPr lang="en-IE" sz="3500" dirty="0"/>
              <a:t>The strategy sets out  </a:t>
            </a:r>
            <a:r>
              <a:rPr lang="en-IE" sz="3500" i="0" dirty="0"/>
              <a:t>a list of </a:t>
            </a:r>
            <a:r>
              <a:rPr lang="en-IE" sz="3500" b="1" i="0" dirty="0"/>
              <a:t>21 actions</a:t>
            </a:r>
            <a:r>
              <a:rPr lang="en-IE" sz="3500" i="0" dirty="0"/>
              <a:t> which are set across the entire hydrogen value chain, in the aim of facilitating early action in the sector on low regrets aspects / knowledge development. </a:t>
            </a:r>
          </a:p>
          <a:p>
            <a:pPr marL="857250" indent="-857250">
              <a:buClr>
                <a:srgbClr val="92D050"/>
              </a:buClr>
              <a:buFont typeface="Arial" panose="020B0604020202020204" pitchFamily="34" charset="0"/>
              <a:buChar char="•"/>
            </a:pPr>
            <a:endParaRPr lang="en-IE" sz="3500" dirty="0"/>
          </a:p>
          <a:p>
            <a:pPr marL="857250" indent="-857250">
              <a:buClr>
                <a:srgbClr val="92D050"/>
              </a:buClr>
              <a:buFont typeface="Arial" panose="020B0604020202020204" pitchFamily="34" charset="0"/>
              <a:buChar char="•"/>
            </a:pPr>
            <a:r>
              <a:rPr lang="en-IE" sz="3500" dirty="0"/>
              <a:t>These actions span </a:t>
            </a:r>
            <a:r>
              <a:rPr lang="en-IE" sz="3500" b="1" dirty="0"/>
              <a:t>multiple years </a:t>
            </a:r>
            <a:r>
              <a:rPr lang="en-IE" sz="3500" dirty="0"/>
              <a:t>and </a:t>
            </a:r>
            <a:r>
              <a:rPr lang="en-IE" sz="3500" b="1" dirty="0"/>
              <a:t>multiple stakeholders </a:t>
            </a:r>
            <a:r>
              <a:rPr lang="en-IE" sz="3500" dirty="0"/>
              <a:t>across government departments, its agencies and more. </a:t>
            </a:r>
          </a:p>
          <a:p>
            <a:pPr marL="857250" indent="-857250">
              <a:buClr>
                <a:srgbClr val="92D050"/>
              </a:buClr>
              <a:buFont typeface="Arial" panose="020B0604020202020204" pitchFamily="34" charset="0"/>
              <a:buChar char="•"/>
            </a:pPr>
            <a:endParaRPr lang="en-IE" sz="3500" dirty="0"/>
          </a:p>
          <a:p>
            <a:pPr marL="857250" indent="-857250">
              <a:buClr>
                <a:srgbClr val="92D050"/>
              </a:buClr>
              <a:buFont typeface="Arial" panose="020B0604020202020204" pitchFamily="34" charset="0"/>
              <a:buChar char="•"/>
            </a:pPr>
            <a:r>
              <a:rPr lang="en-IE" sz="3500" dirty="0"/>
              <a:t>Work is now needed to </a:t>
            </a:r>
            <a:r>
              <a:rPr lang="en-IE" sz="3500" b="1" dirty="0"/>
              <a:t>scope out the delivery of these actions in more detail</a:t>
            </a:r>
            <a:r>
              <a:rPr lang="en-IE" sz="3500" dirty="0"/>
              <a:t>, and to </a:t>
            </a:r>
            <a:r>
              <a:rPr lang="en-IE" sz="3500" b="1" dirty="0"/>
              <a:t>ensure appropriate ownership and governance </a:t>
            </a:r>
            <a:r>
              <a:rPr lang="en-IE" sz="3500" dirty="0"/>
              <a:t>arrangements are in place to support a programme of this complexity</a:t>
            </a:r>
          </a:p>
          <a:p>
            <a:pPr marL="857250" indent="-857250">
              <a:buClr>
                <a:srgbClr val="92D050"/>
              </a:buClr>
              <a:buFont typeface="Arial" panose="020B0604020202020204" pitchFamily="34" charset="0"/>
              <a:buChar char="•"/>
            </a:pPr>
            <a:endParaRPr lang="en-IE" sz="3500" dirty="0"/>
          </a:p>
          <a:p>
            <a:pPr marL="857250" indent="-857250">
              <a:buClr>
                <a:srgbClr val="92D050"/>
              </a:buClr>
              <a:buFont typeface="Arial" panose="020B0604020202020204" pitchFamily="34" charset="0"/>
              <a:buChar char="•"/>
            </a:pPr>
            <a:r>
              <a:rPr lang="en-IE" sz="3500" dirty="0"/>
              <a:t>The </a:t>
            </a:r>
            <a:r>
              <a:rPr lang="en-IE" sz="3500" b="1" dirty="0"/>
              <a:t>Interdepartmental Hydrogen Working Group </a:t>
            </a:r>
            <a:r>
              <a:rPr lang="en-IE" sz="3500" dirty="0"/>
              <a:t>has proven an effective vehicle to date for collaboration and information sharing. Its </a:t>
            </a:r>
            <a:r>
              <a:rPr lang="en-IE" sz="3500" b="1" dirty="0"/>
              <a:t>Terms of Reference </a:t>
            </a:r>
            <a:r>
              <a:rPr lang="en-IE" sz="3500" dirty="0"/>
              <a:t>will be updated to account for the greater delivery focus of the sector going forward.</a:t>
            </a:r>
          </a:p>
          <a:p>
            <a:pPr marL="857250" indent="-857250">
              <a:buClr>
                <a:srgbClr val="92D050"/>
              </a:buClr>
              <a:buFont typeface="Arial" panose="020B0604020202020204" pitchFamily="34" charset="0"/>
              <a:buChar char="•"/>
            </a:pPr>
            <a:endParaRPr lang="en-IE" sz="3500" dirty="0"/>
          </a:p>
          <a:p>
            <a:pPr marL="857250" indent="-857250">
              <a:buClr>
                <a:srgbClr val="92D050"/>
              </a:buClr>
              <a:buFont typeface="Arial" panose="020B0604020202020204" pitchFamily="34" charset="0"/>
              <a:buChar char="•"/>
            </a:pPr>
            <a:r>
              <a:rPr lang="en-IE" sz="3500" dirty="0"/>
              <a:t>The use of future </a:t>
            </a:r>
            <a:r>
              <a:rPr lang="en-IE" sz="3500" b="1" dirty="0"/>
              <a:t>Climate Action Plans </a:t>
            </a:r>
            <a:r>
              <a:rPr lang="en-IE" sz="3500" dirty="0"/>
              <a:t>can also act as a tool for tracking ownership of existing and future actions to be delivered. </a:t>
            </a:r>
          </a:p>
          <a:p>
            <a:pPr>
              <a:buClr>
                <a:srgbClr val="92D050"/>
              </a:buClr>
            </a:pPr>
            <a:endParaRPr lang="en-IE" sz="3500" dirty="0"/>
          </a:p>
        </p:txBody>
      </p:sp>
      <p:pic>
        <p:nvPicPr>
          <p:cNvPr id="6" name="Picture 5">
            <a:extLst>
              <a:ext uri="{FF2B5EF4-FFF2-40B4-BE49-F238E27FC236}">
                <a16:creationId xmlns:a16="http://schemas.microsoft.com/office/drawing/2014/main" id="{67AF7127-95D5-292B-B495-266EB53279B4}"/>
              </a:ext>
            </a:extLst>
          </p:cNvPr>
          <p:cNvPicPr>
            <a:picLocks noChangeAspect="1"/>
          </p:cNvPicPr>
          <p:nvPr/>
        </p:nvPicPr>
        <p:blipFill>
          <a:blip r:embed="rId2"/>
          <a:stretch>
            <a:fillRect/>
          </a:stretch>
        </p:blipFill>
        <p:spPr>
          <a:xfrm>
            <a:off x="18287999" y="8193808"/>
            <a:ext cx="5465619" cy="4006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1656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4919-300B-226C-C53A-AEFC28D82145}"/>
              </a:ext>
            </a:extLst>
          </p:cNvPr>
          <p:cNvSpPr>
            <a:spLocks noGrp="1"/>
          </p:cNvSpPr>
          <p:nvPr>
            <p:ph type="title"/>
          </p:nvPr>
        </p:nvSpPr>
        <p:spPr/>
        <p:txBody>
          <a:bodyPr>
            <a:normAutofit/>
          </a:bodyPr>
          <a:lstStyle/>
          <a:p>
            <a:r>
              <a:rPr lang="en-IE" dirty="0"/>
              <a:t>Final Remarks</a:t>
            </a:r>
          </a:p>
        </p:txBody>
      </p:sp>
      <p:sp>
        <p:nvSpPr>
          <p:cNvPr id="4" name="Text Placeholder 3">
            <a:extLst>
              <a:ext uri="{FF2B5EF4-FFF2-40B4-BE49-F238E27FC236}">
                <a16:creationId xmlns:a16="http://schemas.microsoft.com/office/drawing/2014/main" id="{0DEE5610-B71B-4BF7-74E0-80AEE53F0C21}"/>
              </a:ext>
            </a:extLst>
          </p:cNvPr>
          <p:cNvSpPr>
            <a:spLocks noGrp="1"/>
          </p:cNvSpPr>
          <p:nvPr>
            <p:ph type="body" sz="quarter" idx="12"/>
          </p:nvPr>
        </p:nvSpPr>
        <p:spPr>
          <a:xfrm>
            <a:off x="1441450" y="2703945"/>
            <a:ext cx="21778702" cy="8644021"/>
          </a:xfrm>
        </p:spPr>
        <p:txBody>
          <a:bodyPr vert="horz" lIns="91440" tIns="45720" rIns="91440" bIns="45720" rtlCol="0" anchor="t">
            <a:normAutofit/>
          </a:bodyPr>
          <a:lstStyle/>
          <a:p>
            <a:pPr marL="857250" indent="-857250">
              <a:buClr>
                <a:srgbClr val="92D050"/>
              </a:buClr>
              <a:buFont typeface="Arial" panose="020B0604020202020204" pitchFamily="34" charset="0"/>
              <a:buChar char="•"/>
            </a:pPr>
            <a:r>
              <a:rPr lang="en-IE" sz="3500" dirty="0"/>
              <a:t>Ireland will prioritise the scale up and </a:t>
            </a:r>
            <a:r>
              <a:rPr lang="en-IE" sz="3500" b="1" dirty="0"/>
              <a:t>production of renewable hydrogen</a:t>
            </a:r>
            <a:r>
              <a:rPr lang="en-IE" sz="3500" dirty="0"/>
              <a:t>.</a:t>
            </a:r>
            <a:br>
              <a:rPr lang="en-IE" sz="3500" dirty="0"/>
            </a:br>
            <a:endParaRPr lang="en-IE" sz="3500" dirty="0"/>
          </a:p>
          <a:p>
            <a:pPr marL="857250" indent="-857250">
              <a:buClr>
                <a:srgbClr val="92D050"/>
              </a:buClr>
              <a:buFont typeface="Arial" panose="020B0604020202020204" pitchFamily="34" charset="0"/>
              <a:buChar char="•"/>
            </a:pPr>
            <a:r>
              <a:rPr lang="en-IE" sz="3500" dirty="0"/>
              <a:t>Ireland has </a:t>
            </a:r>
            <a:r>
              <a:rPr lang="en-IE" sz="3500" b="1" dirty="0"/>
              <a:t>one of the best offshore wind resources globally </a:t>
            </a:r>
            <a:r>
              <a:rPr lang="en-IE" sz="3500" dirty="0"/>
              <a:t>and has the potential to develop a decarbonised industrial opportunity in proximity to this resource, and to become a net exporter of renewable hydrogen in the longer term.</a:t>
            </a:r>
            <a:br>
              <a:rPr lang="en-IE" sz="3500" dirty="0"/>
            </a:br>
            <a:endParaRPr lang="en-IE" sz="3500" dirty="0"/>
          </a:p>
          <a:p>
            <a:pPr marL="857250" indent="-857250">
              <a:buClr>
                <a:srgbClr val="92D050"/>
              </a:buClr>
              <a:buFont typeface="Arial" panose="020B0604020202020204" pitchFamily="34" charset="0"/>
              <a:buChar char="•"/>
            </a:pPr>
            <a:r>
              <a:rPr lang="en-IE" sz="3500" dirty="0"/>
              <a:t>The deployment of renewable hydrogen in Ireland will </a:t>
            </a:r>
            <a:r>
              <a:rPr lang="en-IE" sz="3500" b="1" dirty="0"/>
              <a:t>focus on hard-to-decarbonise sectors </a:t>
            </a:r>
            <a:r>
              <a:rPr lang="en-IE" sz="3500" dirty="0"/>
              <a:t>where energy efficiency and direct electrification are not feasible or cost-effective solutions. </a:t>
            </a:r>
            <a:br>
              <a:rPr lang="en-IE" sz="3500" dirty="0"/>
            </a:br>
            <a:endParaRPr lang="en-IE" sz="3500" dirty="0"/>
          </a:p>
          <a:p>
            <a:pPr marL="857250" indent="-857250">
              <a:buClr>
                <a:srgbClr val="92D050"/>
              </a:buClr>
              <a:buFont typeface="Arial" panose="020B0604020202020204" pitchFamily="34" charset="0"/>
              <a:buChar char="•"/>
            </a:pPr>
            <a:r>
              <a:rPr lang="en-IE" sz="3500" dirty="0"/>
              <a:t>Hydrogen infrastructure is expected to roll out initially across </a:t>
            </a:r>
            <a:r>
              <a:rPr lang="en-IE" sz="3500" b="1" dirty="0"/>
              <a:t>several regional clusters </a:t>
            </a:r>
            <a:r>
              <a:rPr lang="en-IE" sz="3500" dirty="0"/>
              <a:t>where production, high priority demand end-uses and large-scale storage are co-located.</a:t>
            </a:r>
            <a:br>
              <a:rPr lang="en-IE" sz="3500" dirty="0"/>
            </a:br>
            <a:endParaRPr lang="en-IE" sz="3500" dirty="0"/>
          </a:p>
          <a:p>
            <a:pPr marL="857250" indent="-857250">
              <a:buClr>
                <a:srgbClr val="92D050"/>
              </a:buClr>
              <a:buFont typeface="Arial" panose="020B0604020202020204" pitchFamily="34" charset="0"/>
              <a:buChar char="•"/>
            </a:pPr>
            <a:r>
              <a:rPr lang="en-IE" sz="3500" b="1" dirty="0"/>
              <a:t>Long duration storage is essential </a:t>
            </a:r>
            <a:r>
              <a:rPr lang="en-IE" sz="3500" dirty="0"/>
              <a:t>to the future cost competitiveness and price resilience of hydrogen. Geological storage solutions will be needed to support this.</a:t>
            </a:r>
          </a:p>
          <a:p>
            <a:pPr marL="857250" indent="-857250">
              <a:buClr>
                <a:srgbClr val="92D050"/>
              </a:buClr>
              <a:buFont typeface="Arial" panose="020B0604020202020204" pitchFamily="34" charset="0"/>
              <a:buChar char="•"/>
            </a:pPr>
            <a:endParaRPr lang="en-IE" sz="3500" dirty="0"/>
          </a:p>
        </p:txBody>
      </p:sp>
    </p:spTree>
    <p:extLst>
      <p:ext uri="{BB962C8B-B14F-4D97-AF65-F5344CB8AC3E}">
        <p14:creationId xmlns:p14="http://schemas.microsoft.com/office/powerpoint/2010/main" val="15240988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4919-300B-226C-C53A-AEFC28D82145}"/>
              </a:ext>
            </a:extLst>
          </p:cNvPr>
          <p:cNvSpPr>
            <a:spLocks noGrp="1"/>
          </p:cNvSpPr>
          <p:nvPr>
            <p:ph type="title"/>
          </p:nvPr>
        </p:nvSpPr>
        <p:spPr/>
        <p:txBody>
          <a:bodyPr>
            <a:normAutofit/>
          </a:bodyPr>
          <a:lstStyle/>
          <a:p>
            <a:r>
              <a:rPr lang="en-IE" dirty="0"/>
              <a:t>Final Remarks</a:t>
            </a:r>
          </a:p>
        </p:txBody>
      </p:sp>
      <p:sp>
        <p:nvSpPr>
          <p:cNvPr id="4" name="Text Placeholder 3">
            <a:extLst>
              <a:ext uri="{FF2B5EF4-FFF2-40B4-BE49-F238E27FC236}">
                <a16:creationId xmlns:a16="http://schemas.microsoft.com/office/drawing/2014/main" id="{0DEE5610-B71B-4BF7-74E0-80AEE53F0C21}"/>
              </a:ext>
            </a:extLst>
          </p:cNvPr>
          <p:cNvSpPr>
            <a:spLocks noGrp="1"/>
          </p:cNvSpPr>
          <p:nvPr>
            <p:ph type="body" sz="quarter" idx="12"/>
          </p:nvPr>
        </p:nvSpPr>
        <p:spPr>
          <a:xfrm>
            <a:off x="1441450" y="2828636"/>
            <a:ext cx="21778702" cy="8644021"/>
          </a:xfrm>
        </p:spPr>
        <p:txBody>
          <a:bodyPr>
            <a:normAutofit/>
          </a:bodyPr>
          <a:lstStyle/>
          <a:p>
            <a:pPr marL="742950" lvl="1" indent="-742950">
              <a:buFont typeface="Arial" panose="020B0604020202020204" pitchFamily="34" charset="0"/>
              <a:buChar char="•"/>
            </a:pPr>
            <a:r>
              <a:rPr lang="en-IE" sz="3500" i="0" dirty="0"/>
              <a:t>The strategy sets out the </a:t>
            </a:r>
            <a:r>
              <a:rPr lang="en-IE" sz="3500" b="1" i="0" dirty="0"/>
              <a:t>long-term vision </a:t>
            </a:r>
            <a:r>
              <a:rPr lang="en-IE" sz="3500" i="0" dirty="0"/>
              <a:t>for hydrogen in Ireland</a:t>
            </a:r>
          </a:p>
          <a:p>
            <a:pPr marL="742950" lvl="1" indent="-742950">
              <a:buFont typeface="Arial" panose="020B0604020202020204" pitchFamily="34" charset="0"/>
              <a:buChar char="•"/>
            </a:pPr>
            <a:endParaRPr lang="en-IE" sz="3500" i="0" dirty="0"/>
          </a:p>
          <a:p>
            <a:pPr marL="742950" lvl="1" indent="-742950">
              <a:buFont typeface="Arial" panose="020B0604020202020204" pitchFamily="34" charset="0"/>
              <a:buChar char="•"/>
            </a:pPr>
            <a:r>
              <a:rPr lang="en-IE" sz="3500" i="0" dirty="0"/>
              <a:t>Considers the entire value chain including production, end uses, infrastructure needs, regulation and safety, as well as innovation and partnerships</a:t>
            </a:r>
          </a:p>
          <a:p>
            <a:pPr marL="742950" lvl="1" indent="-742950">
              <a:buFont typeface="Arial" panose="020B0604020202020204" pitchFamily="34" charset="0"/>
              <a:buChar char="•"/>
            </a:pPr>
            <a:endParaRPr lang="en-IE" sz="3500" i="0" dirty="0"/>
          </a:p>
          <a:p>
            <a:pPr marL="742950" lvl="1" indent="-742950">
              <a:buFont typeface="Arial" panose="020B0604020202020204" pitchFamily="34" charset="0"/>
              <a:buChar char="•"/>
            </a:pPr>
            <a:r>
              <a:rPr lang="en-IE" sz="3500" i="0" dirty="0"/>
              <a:t>Includes a list of </a:t>
            </a:r>
            <a:r>
              <a:rPr lang="en-IE" sz="3500" b="1" i="0" dirty="0"/>
              <a:t>21 actions</a:t>
            </a:r>
            <a:r>
              <a:rPr lang="en-IE" sz="3500" i="0" dirty="0"/>
              <a:t> which are set across the entire hydrogen value chain, in the aim of facilitating early action in the sector on low regrets aspects / knowledge development</a:t>
            </a:r>
          </a:p>
          <a:p>
            <a:pPr marL="742950" lvl="1" indent="-742950">
              <a:buFont typeface="Arial" panose="020B0604020202020204" pitchFamily="34" charset="0"/>
              <a:buChar char="•"/>
            </a:pPr>
            <a:endParaRPr lang="en-IE" sz="3500" i="0" dirty="0"/>
          </a:p>
          <a:p>
            <a:pPr marL="742950" lvl="1" indent="-742950">
              <a:buFont typeface="Arial" panose="020B0604020202020204" pitchFamily="34" charset="0"/>
              <a:buChar char="•"/>
            </a:pPr>
            <a:r>
              <a:rPr lang="en-IE" sz="3500" i="0" dirty="0"/>
              <a:t>Ultimately, the strategy is our first national policy in the space and will help to </a:t>
            </a:r>
            <a:r>
              <a:rPr lang="en-IE" sz="3500" b="1" i="0" dirty="0"/>
              <a:t>create the initial building blocks </a:t>
            </a:r>
            <a:r>
              <a:rPr lang="en-IE" sz="3500" i="0" dirty="0"/>
              <a:t>which can drive the certainty needed for private investment in the sector</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i="0" dirty="0"/>
              <a:t>Work is now underway to support the delivery of these actions by </a:t>
            </a:r>
            <a:r>
              <a:rPr lang="en-IE" sz="3500" b="1" i="0" dirty="0"/>
              <a:t>scoping out the actions in greater detail </a:t>
            </a:r>
            <a:r>
              <a:rPr lang="en-IE" sz="3500" i="0" dirty="0"/>
              <a:t>and </a:t>
            </a:r>
            <a:r>
              <a:rPr lang="en-IE" sz="3500" b="1" i="0" dirty="0"/>
              <a:t>ensuring appropriate governance arrangements are in place</a:t>
            </a:r>
            <a:r>
              <a:rPr lang="en-IE" sz="3500" i="0" dirty="0"/>
              <a:t>. </a:t>
            </a:r>
          </a:p>
          <a:p>
            <a:pPr marL="857250" indent="-857250">
              <a:buFont typeface="Arial" panose="020B0604020202020204" pitchFamily="34" charset="0"/>
              <a:buChar char="•"/>
            </a:pPr>
            <a:endParaRPr lang="en-IE" sz="3500" dirty="0"/>
          </a:p>
        </p:txBody>
      </p:sp>
    </p:spTree>
    <p:extLst>
      <p:ext uri="{BB962C8B-B14F-4D97-AF65-F5344CB8AC3E}">
        <p14:creationId xmlns:p14="http://schemas.microsoft.com/office/powerpoint/2010/main" val="37251750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7CA3F-14CD-720C-DC24-3B8361C4409F}"/>
              </a:ext>
            </a:extLst>
          </p:cNvPr>
          <p:cNvSpPr>
            <a:spLocks noGrp="1"/>
          </p:cNvSpPr>
          <p:nvPr>
            <p:ph type="body" idx="1"/>
          </p:nvPr>
        </p:nvSpPr>
        <p:spPr/>
        <p:txBody>
          <a:bodyPr/>
          <a:lstStyle/>
          <a:p>
            <a:r>
              <a:rPr lang="en-IE"/>
              <a:t>Thank You</a:t>
            </a:r>
          </a:p>
        </p:txBody>
      </p:sp>
    </p:spTree>
    <p:extLst>
      <p:ext uri="{BB962C8B-B14F-4D97-AF65-F5344CB8AC3E}">
        <p14:creationId xmlns:p14="http://schemas.microsoft.com/office/powerpoint/2010/main" val="14778864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0DB224-AEC0-0045-8966-A6B842D01713}"/>
              </a:ext>
            </a:extLst>
          </p:cNvPr>
          <p:cNvSpPr>
            <a:spLocks noGrp="1"/>
          </p:cNvSpPr>
          <p:nvPr>
            <p:ph type="body" sz="quarter" idx="21"/>
          </p:nvPr>
        </p:nvSpPr>
        <p:spPr/>
        <p:txBody>
          <a:bodyPr/>
          <a:lstStyle/>
          <a:p>
            <a:r>
              <a:rPr lang="en-IE" dirty="0"/>
              <a:t>15</a:t>
            </a:r>
            <a:r>
              <a:rPr lang="en-IE" baseline="30000" dirty="0"/>
              <a:t>th</a:t>
            </a:r>
            <a:r>
              <a:rPr lang="en-IE" dirty="0"/>
              <a:t> of September 2023</a:t>
            </a:r>
          </a:p>
        </p:txBody>
      </p:sp>
      <p:sp>
        <p:nvSpPr>
          <p:cNvPr id="3" name="Title 2">
            <a:extLst>
              <a:ext uri="{FF2B5EF4-FFF2-40B4-BE49-F238E27FC236}">
                <a16:creationId xmlns:a16="http://schemas.microsoft.com/office/drawing/2014/main" id="{34622AED-EF3C-7E45-A9D3-90F333798869}"/>
              </a:ext>
            </a:extLst>
          </p:cNvPr>
          <p:cNvSpPr>
            <a:spLocks noGrp="1"/>
          </p:cNvSpPr>
          <p:nvPr>
            <p:ph type="title"/>
          </p:nvPr>
        </p:nvSpPr>
        <p:spPr>
          <a:xfrm>
            <a:off x="1030288" y="3678017"/>
            <a:ext cx="16811145" cy="2642827"/>
          </a:xfrm>
        </p:spPr>
        <p:txBody>
          <a:bodyPr>
            <a:normAutofit/>
          </a:bodyPr>
          <a:lstStyle/>
          <a:p>
            <a:r>
              <a:rPr lang="en-IE" sz="6600" dirty="0"/>
              <a:t>Spine H2 Webinar - Bord </a:t>
            </a:r>
            <a:r>
              <a:rPr lang="en-IE" sz="6600" dirty="0" err="1"/>
              <a:t>na</a:t>
            </a:r>
            <a:r>
              <a:rPr lang="en-IE" sz="6600" dirty="0"/>
              <a:t> </a:t>
            </a:r>
            <a:r>
              <a:rPr lang="en-IE" sz="6600" dirty="0" err="1"/>
              <a:t>Móna</a:t>
            </a:r>
            <a:endParaRPr lang="en-IE" sz="6600" dirty="0"/>
          </a:p>
        </p:txBody>
      </p:sp>
      <p:sp>
        <p:nvSpPr>
          <p:cNvPr id="4" name="Text Placeholder 3">
            <a:extLst>
              <a:ext uri="{FF2B5EF4-FFF2-40B4-BE49-F238E27FC236}">
                <a16:creationId xmlns:a16="http://schemas.microsoft.com/office/drawing/2014/main" id="{E71C48A9-3A6B-1643-BCF4-1396843FA8D6}"/>
              </a:ext>
            </a:extLst>
          </p:cNvPr>
          <p:cNvSpPr>
            <a:spLocks noGrp="1"/>
          </p:cNvSpPr>
          <p:nvPr>
            <p:ph type="body" sz="quarter" idx="1"/>
          </p:nvPr>
        </p:nvSpPr>
        <p:spPr>
          <a:xfrm>
            <a:off x="1030292" y="6442656"/>
            <a:ext cx="14614770" cy="1905001"/>
          </a:xfrm>
        </p:spPr>
        <p:txBody>
          <a:bodyPr>
            <a:normAutofit/>
          </a:bodyPr>
          <a:lstStyle/>
          <a:p>
            <a:r>
              <a:rPr lang="en-US" sz="4000" dirty="0"/>
              <a:t>Green Hydrogen in the Irish Energy Sector</a:t>
            </a:r>
            <a:endParaRPr lang="en-IE" sz="4000" dirty="0"/>
          </a:p>
        </p:txBody>
      </p:sp>
    </p:spTree>
    <p:extLst>
      <p:ext uri="{BB962C8B-B14F-4D97-AF65-F5344CB8AC3E}">
        <p14:creationId xmlns:p14="http://schemas.microsoft.com/office/powerpoint/2010/main" val="41340302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D72-B9B1-419C-940D-8618EEA0D5ED}"/>
              </a:ext>
            </a:extLst>
          </p:cNvPr>
          <p:cNvSpPr>
            <a:spLocks noGrp="1"/>
          </p:cNvSpPr>
          <p:nvPr>
            <p:ph type="title"/>
          </p:nvPr>
        </p:nvSpPr>
        <p:spPr/>
        <p:txBody>
          <a:bodyPr/>
          <a:lstStyle/>
          <a:p>
            <a:r>
              <a:rPr lang="en-GB" dirty="0"/>
              <a:t>Bord </a:t>
            </a:r>
            <a:r>
              <a:rPr lang="en-GB" dirty="0" err="1"/>
              <a:t>na</a:t>
            </a:r>
            <a:r>
              <a:rPr lang="en-GB" dirty="0"/>
              <a:t> </a:t>
            </a:r>
            <a:r>
              <a:rPr lang="en-GB" dirty="0" err="1"/>
              <a:t>Móna</a:t>
            </a:r>
            <a:r>
              <a:rPr lang="en-GB" dirty="0"/>
              <a:t> Overview</a:t>
            </a:r>
          </a:p>
        </p:txBody>
      </p:sp>
    </p:spTree>
    <p:extLst>
      <p:ext uri="{BB962C8B-B14F-4D97-AF65-F5344CB8AC3E}">
        <p14:creationId xmlns:p14="http://schemas.microsoft.com/office/powerpoint/2010/main" val="10598352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 descr="Image"/>
          <p:cNvPicPr>
            <a:picLocks noChangeAspect="1"/>
          </p:cNvPicPr>
          <p:nvPr/>
        </p:nvPicPr>
        <p:blipFill rotWithShape="1">
          <a:blip r:embed="rId2" cstate="email">
            <a:alphaModFix amt="79696"/>
            <a:extLst>
              <a:ext uri="{28A0092B-C50C-407E-A947-70E740481C1C}">
                <a14:useLocalDpi xmlns:a14="http://schemas.microsoft.com/office/drawing/2010/main" val="0"/>
              </a:ext>
            </a:extLst>
          </a:blip>
          <a:srcRect/>
          <a:stretch/>
        </p:blipFill>
        <p:spPr>
          <a:xfrm>
            <a:off x="1" y="0"/>
            <a:ext cx="12192002" cy="13716000"/>
          </a:xfrm>
          <a:prstGeom prst="rect">
            <a:avLst/>
          </a:prstGeom>
          <a:ln w="12700">
            <a:miter lim="400000"/>
          </a:ln>
        </p:spPr>
      </p:pic>
      <p:pic>
        <p:nvPicPr>
          <p:cNvPr id="191" name="DJI_0049.jpg" descr="DJI_0049.jpg"/>
          <p:cNvPicPr>
            <a:picLocks noChangeAspect="1"/>
          </p:cNvPicPr>
          <p:nvPr/>
        </p:nvPicPr>
        <p:blipFill rotWithShape="1">
          <a:blip r:embed="rId3" cstate="print">
            <a:alphaModFix amt="79696"/>
            <a:extLst>
              <a:ext uri="{28A0092B-C50C-407E-A947-70E740481C1C}">
                <a14:useLocalDpi xmlns:a14="http://schemas.microsoft.com/office/drawing/2010/main" val="0"/>
              </a:ext>
            </a:extLst>
          </a:blip>
          <a:srcRect/>
          <a:stretch/>
        </p:blipFill>
        <p:spPr>
          <a:xfrm>
            <a:off x="12191999" y="1"/>
            <a:ext cx="12192002" cy="13716002"/>
          </a:xfrm>
          <a:prstGeom prst="rect">
            <a:avLst/>
          </a:prstGeom>
          <a:ln w="12700">
            <a:miter lim="400000"/>
          </a:ln>
        </p:spPr>
      </p:pic>
      <p:pic>
        <p:nvPicPr>
          <p:cNvPr id="192" name="BNM_Logo_RGB_White.png" descr="BNM_Logo_RGB_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3483" y="3341105"/>
            <a:ext cx="9967914" cy="2657762"/>
          </a:xfrm>
          <a:prstGeom prst="rect">
            <a:avLst/>
          </a:prstGeom>
          <a:ln w="12700">
            <a:miter lim="400000"/>
          </a:ln>
        </p:spPr>
      </p:pic>
      <p:pic>
        <p:nvPicPr>
          <p:cNvPr id="193" name="bord-na-mona-2.png" descr="bord-na-mona-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9404" y="3994758"/>
            <a:ext cx="8003384" cy="1502280"/>
          </a:xfrm>
          <a:prstGeom prst="rect">
            <a:avLst/>
          </a:prstGeom>
          <a:ln w="12700">
            <a:miter lim="400000"/>
          </a:ln>
        </p:spPr>
      </p:pic>
      <p:pic>
        <p:nvPicPr>
          <p:cNvPr id="194" name="Image" descr="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625" y="7323695"/>
            <a:ext cx="5280566" cy="1613650"/>
          </a:xfrm>
          <a:prstGeom prst="rect">
            <a:avLst/>
          </a:prstGeom>
          <a:ln w="12700">
            <a:miter lim="400000"/>
          </a:ln>
        </p:spPr>
      </p:pic>
      <p:pic>
        <p:nvPicPr>
          <p:cNvPr id="195" name="Image" descr="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6581" y="7397062"/>
            <a:ext cx="3251942" cy="1466912"/>
          </a:xfrm>
          <a:prstGeom prst="rect">
            <a:avLst/>
          </a:prstGeom>
          <a:ln w="12700">
            <a:miter lim="400000"/>
          </a:ln>
        </p:spPr>
      </p:pic>
      <p:pic>
        <p:nvPicPr>
          <p:cNvPr id="196" name="Image" descr="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1367" y="7397062"/>
            <a:ext cx="3251942" cy="1466912"/>
          </a:xfrm>
          <a:prstGeom prst="rect">
            <a:avLst/>
          </a:prstGeom>
          <a:ln w="12700">
            <a:miter lim="400000"/>
          </a:ln>
        </p:spPr>
      </p:pic>
      <p:pic>
        <p:nvPicPr>
          <p:cNvPr id="197" name="Image" descr="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26360" y="7323695"/>
            <a:ext cx="5280564" cy="1613650"/>
          </a:xfrm>
          <a:prstGeom prst="rect">
            <a:avLst/>
          </a:prstGeom>
          <a:ln w="12700">
            <a:miter lim="400000"/>
          </a:ln>
        </p:spPr>
      </p:pic>
      <p:pic>
        <p:nvPicPr>
          <p:cNvPr id="198" name="Image" descr="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67205" y="7201555"/>
            <a:ext cx="1953002" cy="1661562"/>
          </a:xfrm>
          <a:prstGeom prst="rect">
            <a:avLst/>
          </a:prstGeom>
          <a:ln w="12700">
            <a:miter lim="400000"/>
          </a:ln>
        </p:spPr>
      </p:pic>
      <p:pic>
        <p:nvPicPr>
          <p:cNvPr id="199" name="Image" descr="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3567" y="7226955"/>
            <a:ext cx="1953002" cy="1661562"/>
          </a:xfrm>
          <a:prstGeom prst="rect">
            <a:avLst/>
          </a:prstGeom>
          <a:ln w="12700">
            <a:miter lim="400000"/>
          </a:ln>
        </p:spPr>
      </p:pic>
      <p:pic>
        <p:nvPicPr>
          <p:cNvPr id="200" name="Image" descr="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8903" y="10177553"/>
            <a:ext cx="3036574" cy="1661562"/>
          </a:xfrm>
          <a:prstGeom prst="rect">
            <a:avLst/>
          </a:prstGeom>
          <a:ln w="12700">
            <a:miter lim="400000"/>
          </a:ln>
        </p:spPr>
      </p:pic>
      <p:pic>
        <p:nvPicPr>
          <p:cNvPr id="201" name="Image" descr="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6317" y="7201555"/>
            <a:ext cx="1982858" cy="1686962"/>
          </a:xfrm>
          <a:prstGeom prst="rect">
            <a:avLst/>
          </a:prstGeom>
          <a:ln w="12700">
            <a:miter lim="400000"/>
          </a:ln>
        </p:spPr>
      </p:pic>
      <p:pic>
        <p:nvPicPr>
          <p:cNvPr id="202" name="Image" descr="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19837495" y="7277755"/>
            <a:ext cx="1982858" cy="1686962"/>
          </a:xfrm>
          <a:prstGeom prst="rect">
            <a:avLst/>
          </a:prstGeom>
          <a:ln w="12700">
            <a:miter lim="400000"/>
          </a:ln>
        </p:spPr>
      </p:pic>
      <p:pic>
        <p:nvPicPr>
          <p:cNvPr id="203" name="Image" descr="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03794" y="10088653"/>
            <a:ext cx="3083008" cy="1686962"/>
          </a:xfrm>
          <a:prstGeom prst="rect">
            <a:avLst/>
          </a:prstGeom>
          <a:ln w="12700">
            <a:miter lim="400000"/>
          </a:ln>
        </p:spPr>
      </p:pic>
    </p:spTree>
    <p:extLst>
      <p:ext uri="{BB962C8B-B14F-4D97-AF65-F5344CB8AC3E}">
        <p14:creationId xmlns:p14="http://schemas.microsoft.com/office/powerpoint/2010/main" val="120426198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CB5D47-80A5-4BB7-B366-A766A7C909D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237688" y="3232344"/>
            <a:ext cx="7045202" cy="5312619"/>
          </a:xfrm>
          <a:prstGeom prst="rect">
            <a:avLst/>
          </a:prstGeom>
        </p:spPr>
      </p:pic>
      <p:graphicFrame>
        <p:nvGraphicFramePr>
          <p:cNvPr id="9" name="Chart 8">
            <a:extLst>
              <a:ext uri="{FF2B5EF4-FFF2-40B4-BE49-F238E27FC236}">
                <a16:creationId xmlns:a16="http://schemas.microsoft.com/office/drawing/2014/main" id="{D9A241C2-EB29-4244-B87A-198D22EB8EBE}"/>
              </a:ext>
            </a:extLst>
          </p:cNvPr>
          <p:cNvGraphicFramePr>
            <a:graphicFrameLocks/>
          </p:cNvGraphicFramePr>
          <p:nvPr/>
        </p:nvGraphicFramePr>
        <p:xfrm>
          <a:off x="7599108" y="2249217"/>
          <a:ext cx="8747409" cy="7278872"/>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942681D5-9A4A-40AB-9828-9D83B3D6B8CC}"/>
              </a:ext>
            </a:extLst>
          </p:cNvPr>
          <p:cNvSpPr/>
          <p:nvPr/>
        </p:nvSpPr>
        <p:spPr>
          <a:xfrm>
            <a:off x="9451578" y="8800564"/>
            <a:ext cx="733680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2400" spc="-170" dirty="0">
                <a:solidFill>
                  <a:schemeClr val="accent1"/>
                </a:solidFill>
                <a:latin typeface="+mj-lt"/>
                <a:sym typeface="Helvetica Neue Medium"/>
              </a:rPr>
              <a:t>Bord </a:t>
            </a:r>
            <a:r>
              <a:rPr lang="en-GB" sz="2400" spc="-170" dirty="0" err="1">
                <a:solidFill>
                  <a:schemeClr val="accent1"/>
                </a:solidFill>
                <a:latin typeface="+mj-lt"/>
                <a:sym typeface="Helvetica Neue Medium"/>
              </a:rPr>
              <a:t>na</a:t>
            </a:r>
            <a:r>
              <a:rPr lang="en-GB" sz="2400" spc="-170" dirty="0">
                <a:solidFill>
                  <a:schemeClr val="accent1"/>
                </a:solidFill>
                <a:latin typeface="+mj-lt"/>
                <a:sym typeface="Helvetica Neue Medium"/>
              </a:rPr>
              <a:t> Mona Projected 2030+ portfolio</a:t>
            </a:r>
          </a:p>
        </p:txBody>
      </p:sp>
      <p:cxnSp>
        <p:nvCxnSpPr>
          <p:cNvPr id="12" name="Straight Connector 11">
            <a:extLst>
              <a:ext uri="{FF2B5EF4-FFF2-40B4-BE49-F238E27FC236}">
                <a16:creationId xmlns:a16="http://schemas.microsoft.com/office/drawing/2014/main" id="{C0EA01B9-3551-4582-93E9-5AE7DDCC03DF}"/>
              </a:ext>
            </a:extLst>
          </p:cNvPr>
          <p:cNvCxnSpPr/>
          <p:nvPr/>
        </p:nvCxnSpPr>
        <p:spPr>
          <a:xfrm>
            <a:off x="1030286" y="1763565"/>
            <a:ext cx="18504000"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1028" name="Picture 4" descr="Bord na Mona - Rethink, Renew, Restore">
            <a:extLst>
              <a:ext uri="{FF2B5EF4-FFF2-40B4-BE49-F238E27FC236}">
                <a16:creationId xmlns:a16="http://schemas.microsoft.com/office/drawing/2014/main" id="{8C369B90-8C67-46DD-B2C8-9ACB07D63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7" y="660992"/>
            <a:ext cx="5648325" cy="8096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867D5B-A5FB-4621-8417-887C7317BD30}"/>
              </a:ext>
            </a:extLst>
          </p:cNvPr>
          <p:cNvSpPr/>
          <p:nvPr/>
        </p:nvSpPr>
        <p:spPr>
          <a:xfrm>
            <a:off x="17452881" y="10711636"/>
            <a:ext cx="5830009" cy="1574195"/>
          </a:xfrm>
          <a:prstGeom prst="rect">
            <a:avLst/>
          </a:prstGeom>
          <a:solidFill>
            <a:schemeClr val="tx1">
              <a:lumMod val="10000"/>
              <a:lumOff val="90000"/>
            </a:schemeClr>
          </a:solidFill>
          <a:ln w="12700" cap="flat">
            <a:solidFill>
              <a:schemeClr val="accent1"/>
            </a:solidFill>
            <a:miter lim="400000"/>
          </a:ln>
          <a:effectLst>
            <a:outerShdw blurRad="152400" dist="317500" dir="5400000" sx="90000" sy="-19000"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indent="0" algn="ctr" defTabSz="412750" hangingPunct="0">
              <a:lnSpc>
                <a:spcPct val="100000"/>
              </a:lnSpc>
              <a:buSzPct val="123000"/>
              <a:buNone/>
            </a:pPr>
            <a:endParaRPr lang="en-GB" sz="3200" kern="0">
              <a:solidFill>
                <a:srgbClr val="0F423A"/>
              </a:solidFill>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363FABF1-8B9D-4588-B421-863C5B448D60}"/>
              </a:ext>
            </a:extLst>
          </p:cNvPr>
          <p:cNvSpPr txBox="1"/>
          <p:nvPr/>
        </p:nvSpPr>
        <p:spPr>
          <a:xfrm>
            <a:off x="17508563" y="10711636"/>
            <a:ext cx="532609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defTabSz="412750" hangingPunct="0">
              <a:lnSpc>
                <a:spcPct val="100000"/>
              </a:lnSpc>
              <a:buSzPct val="123000"/>
              <a:buNone/>
            </a:pPr>
            <a:r>
              <a:rPr lang="en-GB" sz="6000" b="1" kern="0" dirty="0">
                <a:solidFill>
                  <a:srgbClr val="0F423A"/>
                </a:solidFill>
                <a:latin typeface="Helvetica Neue Medium"/>
                <a:ea typeface="Helvetica Neue Medium"/>
                <a:cs typeface="Helvetica Neue Medium"/>
                <a:sym typeface="Helvetica Neue Medium"/>
              </a:rPr>
              <a:t>~20-25%</a:t>
            </a:r>
            <a:br>
              <a:rPr lang="en-GB" kern="0" dirty="0">
                <a:solidFill>
                  <a:srgbClr val="0F423A"/>
                </a:solidFill>
                <a:latin typeface="Helvetica Neue Medium"/>
                <a:ea typeface="Helvetica Neue Medium"/>
                <a:cs typeface="Helvetica Neue Medium"/>
                <a:sym typeface="Helvetica Neue Medium"/>
              </a:rPr>
            </a:br>
            <a:r>
              <a:rPr lang="en-GB" sz="2000" kern="0" dirty="0">
                <a:solidFill>
                  <a:srgbClr val="0F423A"/>
                </a:solidFill>
                <a:latin typeface="Helvetica Neue Medium"/>
                <a:ea typeface="Helvetica Neue Medium"/>
                <a:cs typeface="Helvetica Neue Medium"/>
                <a:sym typeface="Helvetica Neue Medium"/>
              </a:rPr>
              <a:t>of Ireland’s 2030 Electricity </a:t>
            </a:r>
            <a:r>
              <a:rPr lang="en-GB" sz="2000" dirty="0">
                <a:solidFill>
                  <a:srgbClr val="0F423A"/>
                </a:solidFill>
                <a:latin typeface="Helvetica Neue Medium"/>
                <a:ea typeface="Helvetica Neue Medium"/>
                <a:cs typeface="Helvetica Neue Medium"/>
                <a:sym typeface="Helvetica Neue Medium"/>
              </a:rPr>
              <a:t>R</a:t>
            </a:r>
            <a:r>
              <a:rPr lang="en-GB" sz="2000" kern="0" dirty="0">
                <a:solidFill>
                  <a:srgbClr val="0F423A"/>
                </a:solidFill>
                <a:latin typeface="Helvetica Neue Medium"/>
                <a:ea typeface="Helvetica Neue Medium"/>
                <a:cs typeface="Helvetica Neue Medium"/>
                <a:sym typeface="Helvetica Neue Medium"/>
              </a:rPr>
              <a:t>equirement</a:t>
            </a:r>
            <a:endParaRPr lang="en-GB" sz="6000" kern="0" dirty="0">
              <a:solidFill>
                <a:srgbClr val="0F423A"/>
              </a:solidFill>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9914CBF0-016B-47DF-A3FC-61C89DA6F001}"/>
              </a:ext>
            </a:extLst>
          </p:cNvPr>
          <p:cNvSpPr/>
          <p:nvPr/>
        </p:nvSpPr>
        <p:spPr>
          <a:xfrm>
            <a:off x="9622805" y="10711636"/>
            <a:ext cx="5830009" cy="1574195"/>
          </a:xfrm>
          <a:prstGeom prst="rect">
            <a:avLst/>
          </a:prstGeom>
          <a:solidFill>
            <a:schemeClr val="accent1">
              <a:lumMod val="25000"/>
              <a:lumOff val="75000"/>
            </a:schemeClr>
          </a:solidFill>
          <a:ln w="12700" cap="flat">
            <a:solidFill>
              <a:schemeClr val="accent1"/>
            </a:solidFill>
            <a:miter lim="400000"/>
          </a:ln>
          <a:effectLst>
            <a:outerShdw blurRad="152400" dist="317500" dir="5400000" sx="90000" sy="-19000"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indent="0" algn="ctr" defTabSz="412750" hangingPunct="0">
              <a:lnSpc>
                <a:spcPct val="100000"/>
              </a:lnSpc>
              <a:buSzPct val="123000"/>
              <a:buNone/>
            </a:pPr>
            <a:endParaRPr lang="en-GB" sz="3200" kern="0">
              <a:solidFill>
                <a:srgbClr val="0F423A"/>
              </a:solidFill>
              <a:latin typeface="Helvetica Neue Medium"/>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3072BCEB-E474-4E52-9E33-829B760EE384}"/>
              </a:ext>
            </a:extLst>
          </p:cNvPr>
          <p:cNvSpPr txBox="1"/>
          <p:nvPr/>
        </p:nvSpPr>
        <p:spPr>
          <a:xfrm>
            <a:off x="9873883" y="10762294"/>
            <a:ext cx="532609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defTabSz="412750" hangingPunct="0">
              <a:lnSpc>
                <a:spcPct val="100000"/>
              </a:lnSpc>
              <a:buSzPct val="123000"/>
              <a:buNone/>
            </a:pPr>
            <a:r>
              <a:rPr lang="en-GB" sz="6000" b="1" kern="0" dirty="0">
                <a:solidFill>
                  <a:srgbClr val="0F423A"/>
                </a:solidFill>
                <a:latin typeface="Helvetica Neue Medium"/>
                <a:ea typeface="Helvetica Neue Medium"/>
                <a:cs typeface="Helvetica Neue Medium"/>
                <a:sym typeface="Helvetica Neue Medium"/>
              </a:rPr>
              <a:t>5 GW                </a:t>
            </a:r>
            <a:r>
              <a:rPr lang="en-GB" sz="2000" kern="0" dirty="0">
                <a:solidFill>
                  <a:srgbClr val="0F423A"/>
                </a:solidFill>
                <a:latin typeface="Helvetica Neue Medium"/>
                <a:ea typeface="Helvetica Neue Medium"/>
                <a:cs typeface="Helvetica Neue Medium"/>
                <a:sym typeface="Helvetica Neue Medium"/>
              </a:rPr>
              <a:t>of  Assets Under </a:t>
            </a:r>
            <a:r>
              <a:rPr lang="en-GB" sz="2000" dirty="0">
                <a:solidFill>
                  <a:srgbClr val="0F423A"/>
                </a:solidFill>
                <a:latin typeface="Helvetica Neue Medium"/>
                <a:ea typeface="Helvetica Neue Medium"/>
                <a:cs typeface="Helvetica Neue Medium"/>
                <a:sym typeface="Helvetica Neue Medium"/>
              </a:rPr>
              <a:t>A</a:t>
            </a:r>
            <a:r>
              <a:rPr lang="en-GB" sz="2000" kern="0" dirty="0">
                <a:solidFill>
                  <a:srgbClr val="0F423A"/>
                </a:solidFill>
                <a:latin typeface="Helvetica Neue Medium"/>
                <a:ea typeface="Helvetica Neue Medium"/>
                <a:cs typeface="Helvetica Neue Medium"/>
                <a:sym typeface="Helvetica Neue Medium"/>
              </a:rPr>
              <a:t>ctive </a:t>
            </a:r>
            <a:r>
              <a:rPr lang="en-GB" sz="2000" dirty="0">
                <a:solidFill>
                  <a:srgbClr val="0F423A"/>
                </a:solidFill>
                <a:latin typeface="Helvetica Neue Medium"/>
                <a:ea typeface="Helvetica Neue Medium"/>
                <a:cs typeface="Helvetica Neue Medium"/>
                <a:sym typeface="Helvetica Neue Medium"/>
              </a:rPr>
              <a:t>D</a:t>
            </a:r>
            <a:r>
              <a:rPr lang="en-GB" sz="2000" kern="0" dirty="0">
                <a:solidFill>
                  <a:srgbClr val="0F423A"/>
                </a:solidFill>
                <a:latin typeface="Helvetica Neue Medium"/>
                <a:ea typeface="Helvetica Neue Medium"/>
                <a:cs typeface="Helvetica Neue Medium"/>
                <a:sym typeface="Helvetica Neue Medium"/>
              </a:rPr>
              <a:t>evelopment</a:t>
            </a:r>
            <a:endParaRPr lang="en-GB" sz="6000" kern="0" dirty="0">
              <a:solidFill>
                <a:srgbClr val="0F423A"/>
              </a:solidFill>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3E7B47AC-8DAB-4627-8B1A-72496FC719BE}"/>
              </a:ext>
            </a:extLst>
          </p:cNvPr>
          <p:cNvSpPr/>
          <p:nvPr/>
        </p:nvSpPr>
        <p:spPr>
          <a:xfrm>
            <a:off x="1792729" y="10711636"/>
            <a:ext cx="5830009" cy="1574195"/>
          </a:xfrm>
          <a:prstGeom prst="rect">
            <a:avLst/>
          </a:prstGeom>
          <a:solidFill>
            <a:schemeClr val="tx1">
              <a:lumMod val="75000"/>
              <a:lumOff val="25000"/>
            </a:schemeClr>
          </a:solidFill>
          <a:ln w="12700" cap="flat">
            <a:solidFill>
              <a:schemeClr val="accent1"/>
            </a:solidFill>
            <a:miter lim="400000"/>
          </a:ln>
          <a:effectLst>
            <a:outerShdw blurRad="152400" dist="317500" dir="5400000" sx="90000" sy="-19000" rotWithShape="0">
              <a:prstClr val="black">
                <a:alpha val="15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indent="0" algn="ctr" defTabSz="412750" hangingPunct="0">
              <a:lnSpc>
                <a:spcPct val="100000"/>
              </a:lnSpc>
              <a:buSzPct val="123000"/>
              <a:buNone/>
            </a:pPr>
            <a:endParaRPr lang="en-GB" sz="3200" kern="0">
              <a:solidFill>
                <a:srgbClr val="0F423A"/>
              </a:solidFill>
              <a:latin typeface="Helvetica Neue Medium"/>
              <a:ea typeface="Helvetica Neue Medium"/>
              <a:cs typeface="Helvetica Neue Medium"/>
              <a:sym typeface="Helvetica Neue Medium"/>
            </a:endParaRPr>
          </a:p>
        </p:txBody>
      </p:sp>
      <p:sp>
        <p:nvSpPr>
          <p:cNvPr id="18" name="TextBox 17">
            <a:extLst>
              <a:ext uri="{FF2B5EF4-FFF2-40B4-BE49-F238E27FC236}">
                <a16:creationId xmlns:a16="http://schemas.microsoft.com/office/drawing/2014/main" id="{992DCAEE-10C8-426F-9DD9-9C8CE80031E7}"/>
              </a:ext>
            </a:extLst>
          </p:cNvPr>
          <p:cNvSpPr txBox="1"/>
          <p:nvPr/>
        </p:nvSpPr>
        <p:spPr>
          <a:xfrm>
            <a:off x="2043807" y="10762294"/>
            <a:ext cx="532609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gn="ctr" defTabSz="412750" hangingPunct="0">
              <a:lnSpc>
                <a:spcPct val="100000"/>
              </a:lnSpc>
              <a:buSzPct val="123000"/>
              <a:buNone/>
            </a:pPr>
            <a:r>
              <a:rPr lang="en-GB" sz="6000" b="1" kern="0" dirty="0">
                <a:solidFill>
                  <a:schemeClr val="bg1"/>
                </a:solidFill>
                <a:latin typeface="Helvetica Neue Medium"/>
                <a:ea typeface="Helvetica Neue Medium"/>
                <a:cs typeface="Helvetica Neue Medium"/>
                <a:sym typeface="Helvetica Neue Medium"/>
              </a:rPr>
              <a:t>950 MW           </a:t>
            </a:r>
            <a:r>
              <a:rPr lang="en-GB" sz="2000" kern="0" dirty="0">
                <a:solidFill>
                  <a:schemeClr val="bg1"/>
                </a:solidFill>
                <a:latin typeface="Helvetica Neue Medium"/>
                <a:ea typeface="Helvetica Neue Medium"/>
                <a:cs typeface="Helvetica Neue Medium"/>
                <a:sym typeface="Helvetica Neue Medium"/>
              </a:rPr>
              <a:t>of Assets </a:t>
            </a:r>
            <a:r>
              <a:rPr lang="en-GB" sz="2000" dirty="0">
                <a:solidFill>
                  <a:schemeClr val="bg1"/>
                </a:solidFill>
                <a:latin typeface="Helvetica Neue Medium"/>
                <a:ea typeface="Helvetica Neue Medium"/>
                <a:cs typeface="Helvetica Neue Medium"/>
                <a:sym typeface="Helvetica Neue Medium"/>
              </a:rPr>
              <a:t>U</a:t>
            </a:r>
            <a:r>
              <a:rPr lang="en-GB" sz="2000" kern="0" dirty="0">
                <a:solidFill>
                  <a:schemeClr val="bg1"/>
                </a:solidFill>
                <a:latin typeface="Helvetica Neue Medium"/>
                <a:ea typeface="Helvetica Neue Medium"/>
                <a:cs typeface="Helvetica Neue Medium"/>
                <a:sym typeface="Helvetica Neue Medium"/>
              </a:rPr>
              <a:t>nder Management</a:t>
            </a:r>
            <a:endParaRPr lang="en-GB" sz="6000" kern="0" dirty="0">
              <a:solidFill>
                <a:schemeClr val="bg1"/>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2064D3A1-C05D-460A-BA49-844734FED5DB}"/>
              </a:ext>
            </a:extLst>
          </p:cNvPr>
          <p:cNvSpPr/>
          <p:nvPr/>
        </p:nvSpPr>
        <p:spPr>
          <a:xfrm>
            <a:off x="9622804" y="2381860"/>
            <a:ext cx="13660086" cy="7891075"/>
          </a:xfrm>
          <a:prstGeom prst="rect">
            <a:avLst/>
          </a:prstGeom>
          <a:noFill/>
          <a:ln w="19050" cap="flat">
            <a:solidFill>
              <a:schemeClr val="tx1">
                <a:lumMod val="90000"/>
                <a:lumOff val="1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D62A77CD-EE9C-4F1B-9840-553C3C439D92}"/>
              </a:ext>
            </a:extLst>
          </p:cNvPr>
          <p:cNvSpPr txBox="1"/>
          <p:nvPr/>
        </p:nvSpPr>
        <p:spPr>
          <a:xfrm>
            <a:off x="7452804" y="384048"/>
            <a:ext cx="15498636" cy="11794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indent="0" algn="l" defTabSz="2438338" rtl="0" fontAlgn="auto" latinLnBrk="0" hangingPunct="0">
              <a:lnSpc>
                <a:spcPct val="90000"/>
              </a:lnSpc>
              <a:spcBef>
                <a:spcPts val="4500"/>
              </a:spcBef>
              <a:spcAft>
                <a:spcPts val="0"/>
              </a:spcAft>
              <a:buClrTx/>
              <a:buSzPct val="123000"/>
              <a:buNone/>
              <a:tabLst/>
            </a:pPr>
            <a:r>
              <a:rPr kumimoji="0" lang="en-GB" sz="3600" b="0" i="0" u="none" strike="noStrike" cap="none" spc="0" normalizeH="0" baseline="0" dirty="0">
                <a:ln>
                  <a:noFill/>
                </a:ln>
                <a:solidFill>
                  <a:schemeClr val="tx1">
                    <a:lumMod val="75000"/>
                    <a:lumOff val="25000"/>
                  </a:schemeClr>
                </a:solidFill>
                <a:effectLst/>
                <a:uFillTx/>
                <a:latin typeface="+mn-lt"/>
                <a:ea typeface="+mn-ea"/>
                <a:cs typeface="+mn-cs"/>
                <a:sym typeface="Arial"/>
              </a:rPr>
              <a:t>One of Ireland’s leading Renewable Energy Companies</a:t>
            </a:r>
          </a:p>
        </p:txBody>
      </p:sp>
      <p:sp>
        <p:nvSpPr>
          <p:cNvPr id="21" name="Rectangle 20">
            <a:extLst>
              <a:ext uri="{FF2B5EF4-FFF2-40B4-BE49-F238E27FC236}">
                <a16:creationId xmlns:a16="http://schemas.microsoft.com/office/drawing/2014/main" id="{F961EC0B-DF97-4E98-87F1-88AAB6C004A1}"/>
              </a:ext>
            </a:extLst>
          </p:cNvPr>
          <p:cNvSpPr/>
          <p:nvPr/>
        </p:nvSpPr>
        <p:spPr>
          <a:xfrm>
            <a:off x="498862" y="2382067"/>
            <a:ext cx="4217437" cy="4014775"/>
          </a:xfrm>
          <a:prstGeom prst="rect">
            <a:avLst/>
          </a:prstGeom>
          <a:blipFill rotWithShape="1">
            <a:blip r:embed="rId6">
              <a:alphaModFix amt="85000"/>
            </a:blip>
            <a:srcRect/>
            <a:stretch>
              <a:fillRect t="-12000" b="-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2" name="Picture 2" descr="Image">
            <a:extLst>
              <a:ext uri="{FF2B5EF4-FFF2-40B4-BE49-F238E27FC236}">
                <a16:creationId xmlns:a16="http://schemas.microsoft.com/office/drawing/2014/main" id="{D1E4CCC9-AA98-437A-BEAE-656F6007AB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482" y="6529199"/>
            <a:ext cx="4254817" cy="37476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B36343A-7DFE-40B0-90CC-98A5EA41F9B5}"/>
              </a:ext>
            </a:extLst>
          </p:cNvPr>
          <p:cNvSpPr/>
          <p:nvPr/>
        </p:nvSpPr>
        <p:spPr>
          <a:xfrm>
            <a:off x="4989506" y="6529199"/>
            <a:ext cx="4161080" cy="3747687"/>
          </a:xfrm>
          <a:prstGeom prst="rect">
            <a:avLst/>
          </a:prstGeom>
          <a:blipFill rotWithShape="1">
            <a:blip r:embed="rId8"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ectangle 23">
            <a:extLst>
              <a:ext uri="{FF2B5EF4-FFF2-40B4-BE49-F238E27FC236}">
                <a16:creationId xmlns:a16="http://schemas.microsoft.com/office/drawing/2014/main" id="{EA5ED51B-CF83-428E-9690-44C679A2B14C}"/>
              </a:ext>
            </a:extLst>
          </p:cNvPr>
          <p:cNvSpPr/>
          <p:nvPr/>
        </p:nvSpPr>
        <p:spPr>
          <a:xfrm>
            <a:off x="236776" y="5355081"/>
            <a:ext cx="2529238"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Cloncreen</a:t>
            </a:r>
            <a:r>
              <a:rPr kumimoji="0" lang="en-GB"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 </a:t>
            </a:r>
          </a:p>
          <a:p>
            <a:pPr marL="0" marR="0" indent="0" algn="ctr" defTabSz="8255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75 MW WF</a:t>
            </a:r>
          </a:p>
          <a:p>
            <a:pPr marL="0" marR="0" indent="0" algn="ctr" defTabSz="825500" rtl="0" fontAlgn="auto" latinLnBrk="0" hangingPunct="0">
              <a:lnSpc>
                <a:spcPct val="100000"/>
              </a:lnSpc>
              <a:spcBef>
                <a:spcPts val="0"/>
              </a:spcBef>
              <a:spcAft>
                <a:spcPts val="0"/>
              </a:spcAft>
              <a:buClrTx/>
              <a:buSzTx/>
              <a:buFontTx/>
              <a:buNone/>
              <a:tabLst/>
            </a:pPr>
            <a:r>
              <a:rPr lang="en-GB" sz="1800" dirty="0">
                <a:solidFill>
                  <a:srgbClr val="FFFFFF"/>
                </a:solidFill>
                <a:latin typeface="Helvetica Neue Medium"/>
                <a:ea typeface="Helvetica Neue Medium"/>
                <a:cs typeface="Helvetica Neue Medium"/>
                <a:sym typeface="Helvetica Neue Medium"/>
              </a:rPr>
              <a:t>Energised in 2022</a:t>
            </a:r>
            <a:endParaRPr kumimoji="0" lang="en-GB"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764B33B1-5B6D-447E-9E26-1E40062948D7}"/>
              </a:ext>
            </a:extLst>
          </p:cNvPr>
          <p:cNvSpPr/>
          <p:nvPr/>
        </p:nvSpPr>
        <p:spPr>
          <a:xfrm>
            <a:off x="5008273" y="8786283"/>
            <a:ext cx="2900315"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err="1">
                <a:ln>
                  <a:noFill/>
                </a:ln>
                <a:solidFill>
                  <a:srgbClr val="FFFFFF"/>
                </a:solidFill>
                <a:effectLst/>
                <a:uFillTx/>
                <a:latin typeface="Helvetica Neue Medium"/>
                <a:ea typeface="Helvetica Neue Medium"/>
                <a:cs typeface="Helvetica Neue Medium"/>
                <a:sym typeface="Helvetica Neue Medium"/>
              </a:rPr>
              <a:t>Timahoe</a:t>
            </a:r>
            <a:r>
              <a:rPr kumimoji="0" lang="en-GB" sz="2400" b="1"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 North</a:t>
            </a:r>
          </a:p>
          <a:p>
            <a:pPr marL="0" marR="0" indent="0" algn="ctr" defTabSz="8255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70 MW Solar Farm</a:t>
            </a:r>
          </a:p>
          <a:p>
            <a:pPr marL="0" marR="0" indent="0" algn="ctr" defTabSz="825500" rtl="0" fontAlgn="auto" latinLnBrk="0" hangingPunct="0">
              <a:lnSpc>
                <a:spcPct val="100000"/>
              </a:lnSpc>
              <a:spcBef>
                <a:spcPts val="0"/>
              </a:spcBef>
              <a:spcAft>
                <a:spcPts val="0"/>
              </a:spcAft>
              <a:buClrTx/>
              <a:buSzTx/>
              <a:buFontTx/>
              <a:buNone/>
              <a:tabLst/>
            </a:pPr>
            <a:r>
              <a:rPr lang="en-GB" sz="1800">
                <a:solidFill>
                  <a:srgbClr val="FFFFFF"/>
                </a:solidFill>
                <a:latin typeface="Helvetica Neue Medium"/>
                <a:ea typeface="Helvetica Neue Medium"/>
                <a:cs typeface="Helvetica Neue Medium"/>
                <a:sym typeface="Helvetica Neue Medium"/>
              </a:rPr>
              <a:t>Construction commenced in 2022</a:t>
            </a:r>
            <a:endParaRPr kumimoji="0" lang="en-GB"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B59E812-9E8D-481C-A3BB-096757AE2C59}"/>
              </a:ext>
            </a:extLst>
          </p:cNvPr>
          <p:cNvSpPr/>
          <p:nvPr/>
        </p:nvSpPr>
        <p:spPr>
          <a:xfrm>
            <a:off x="1009555" y="6555905"/>
            <a:ext cx="385724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FFFFFF"/>
                </a:solidFill>
                <a:effectLst/>
                <a:uFillTx/>
                <a:latin typeface="Helvetica Neue Medium"/>
                <a:ea typeface="Helvetica Neue Medium"/>
                <a:cs typeface="Helvetica Neue Medium"/>
                <a:sym typeface="Helvetica Neue Medium"/>
              </a:rPr>
              <a:t>Derrinlough</a:t>
            </a:r>
            <a:endParaRPr kumimoji="0" lang="en-GB"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GB" sz="1800" dirty="0">
                <a:solidFill>
                  <a:srgbClr val="FFFFFF"/>
                </a:solidFill>
                <a:latin typeface="Helvetica Neue Medium"/>
                <a:ea typeface="Helvetica Neue Medium"/>
                <a:cs typeface="Helvetica Neue Medium"/>
                <a:sym typeface="Helvetica Neue Medium"/>
              </a:rPr>
              <a:t>126 MW WF</a:t>
            </a:r>
            <a:endParaRPr kumimoji="0" lang="en-GB"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GB" sz="1800" dirty="0">
                <a:solidFill>
                  <a:srgbClr val="FFFFFF"/>
                </a:solidFill>
                <a:latin typeface="Helvetica Neue Medium"/>
                <a:ea typeface="Helvetica Neue Medium"/>
                <a:cs typeface="Helvetica Neue Medium"/>
                <a:sym typeface="Helvetica Neue Medium"/>
              </a:rPr>
              <a:t>Construction commenced in 2022</a:t>
            </a:r>
            <a:endParaRPr kumimoji="0" lang="en-GB"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7" name="Picture 26">
            <a:extLst>
              <a:ext uri="{FF2B5EF4-FFF2-40B4-BE49-F238E27FC236}">
                <a16:creationId xmlns:a16="http://schemas.microsoft.com/office/drawing/2014/main" id="{5411F7FD-9314-4336-8764-7ECF7473F95C}"/>
              </a:ext>
            </a:extLst>
          </p:cNvPr>
          <p:cNvPicPr>
            <a:picLocks noChangeAspect="1"/>
          </p:cNvPicPr>
          <p:nvPr/>
        </p:nvPicPr>
        <p:blipFill>
          <a:blip r:embed="rId9"/>
          <a:stretch>
            <a:fillRect/>
          </a:stretch>
        </p:blipFill>
        <p:spPr>
          <a:xfrm>
            <a:off x="4978386" y="2382066"/>
            <a:ext cx="4161080" cy="3998935"/>
          </a:xfrm>
          <a:prstGeom prst="rect">
            <a:avLst/>
          </a:prstGeom>
        </p:spPr>
      </p:pic>
      <p:sp>
        <p:nvSpPr>
          <p:cNvPr id="31" name="Rectangle 30">
            <a:extLst>
              <a:ext uri="{FF2B5EF4-FFF2-40B4-BE49-F238E27FC236}">
                <a16:creationId xmlns:a16="http://schemas.microsoft.com/office/drawing/2014/main" id="{5078B3B3-5C54-4EFF-A5EA-7C66ED92CAA7}"/>
              </a:ext>
            </a:extLst>
          </p:cNvPr>
          <p:cNvSpPr/>
          <p:nvPr/>
        </p:nvSpPr>
        <p:spPr>
          <a:xfrm>
            <a:off x="6349354" y="3937787"/>
            <a:ext cx="283158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Mt Lucas H2 </a:t>
            </a:r>
          </a:p>
          <a:p>
            <a:pPr marL="0" marR="0" indent="0" algn="ctr" defTabSz="8255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2MW Electrolyser Project</a:t>
            </a:r>
          </a:p>
        </p:txBody>
      </p:sp>
    </p:spTree>
    <p:extLst>
      <p:ext uri="{BB962C8B-B14F-4D97-AF65-F5344CB8AC3E}">
        <p14:creationId xmlns:p14="http://schemas.microsoft.com/office/powerpoint/2010/main" val="140560593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D10C-CBFF-2F93-3C5B-8562A0BF663F}"/>
              </a:ext>
            </a:extLst>
          </p:cNvPr>
          <p:cNvSpPr>
            <a:spLocks noGrp="1"/>
          </p:cNvSpPr>
          <p:nvPr>
            <p:ph type="title"/>
          </p:nvPr>
        </p:nvSpPr>
        <p:spPr>
          <a:xfrm>
            <a:off x="1441450" y="946150"/>
            <a:ext cx="19325056" cy="2286000"/>
          </a:xfrm>
        </p:spPr>
        <p:txBody>
          <a:bodyPr anchor="t">
            <a:normAutofit/>
          </a:bodyPr>
          <a:lstStyle/>
          <a:p>
            <a:r>
              <a:rPr lang="en-IE" sz="8900"/>
              <a:t>Policy Context – Hydrogen in Ireland</a:t>
            </a:r>
          </a:p>
        </p:txBody>
      </p:sp>
      <p:sp>
        <p:nvSpPr>
          <p:cNvPr id="4" name="Text Placeholder 3">
            <a:extLst>
              <a:ext uri="{FF2B5EF4-FFF2-40B4-BE49-F238E27FC236}">
                <a16:creationId xmlns:a16="http://schemas.microsoft.com/office/drawing/2014/main" id="{158A5D34-350A-EFF4-B4A3-33E5D10A8BFD}"/>
              </a:ext>
            </a:extLst>
          </p:cNvPr>
          <p:cNvSpPr>
            <a:spLocks noGrp="1"/>
          </p:cNvSpPr>
          <p:nvPr>
            <p:ph type="body" sz="quarter" idx="12"/>
          </p:nvPr>
        </p:nvSpPr>
        <p:spPr>
          <a:xfrm>
            <a:off x="1462298" y="3555999"/>
            <a:ext cx="12600543" cy="8644021"/>
          </a:xfrm>
        </p:spPr>
        <p:txBody>
          <a:bodyPr>
            <a:normAutofit/>
          </a:bodyPr>
          <a:lstStyle/>
          <a:p>
            <a:pPr marL="857250" indent="-857250">
              <a:lnSpc>
                <a:spcPct val="100000"/>
              </a:lnSpc>
              <a:spcAft>
                <a:spcPts val="600"/>
              </a:spcAft>
              <a:buClr>
                <a:srgbClr val="92D050"/>
              </a:buClr>
              <a:buFont typeface="Arial" panose="020B0604020202020204" pitchFamily="34" charset="0"/>
              <a:buChar char="•"/>
            </a:pPr>
            <a:r>
              <a:rPr lang="en-IE" sz="3800" dirty="0"/>
              <a:t>Ireland currently has </a:t>
            </a:r>
            <a:r>
              <a:rPr lang="en-IE" sz="3800" b="1" dirty="0"/>
              <a:t>very little existing hydrogen production or demand </a:t>
            </a:r>
            <a:r>
              <a:rPr lang="en-IE" sz="3800" dirty="0"/>
              <a:t>– the starting point for our hydrogen sector will be different as limited industrial demand for immediate use exists today, compared to other jurisdictions.</a:t>
            </a:r>
            <a:br>
              <a:rPr lang="en-IE" sz="3800" dirty="0"/>
            </a:br>
            <a:endParaRPr lang="en-IE" sz="3800" dirty="0"/>
          </a:p>
          <a:p>
            <a:pPr marL="857250" indent="-857250">
              <a:lnSpc>
                <a:spcPct val="100000"/>
              </a:lnSpc>
              <a:spcAft>
                <a:spcPts val="600"/>
              </a:spcAft>
              <a:buClr>
                <a:srgbClr val="92D050"/>
              </a:buClr>
              <a:buFont typeface="Arial" panose="020B0604020202020204" pitchFamily="34" charset="0"/>
              <a:buChar char="•"/>
            </a:pPr>
            <a:r>
              <a:rPr lang="en-IE" sz="3800" dirty="0"/>
              <a:t>Ireland has a </a:t>
            </a:r>
            <a:r>
              <a:rPr lang="en-IE" sz="3800" b="1" dirty="0"/>
              <a:t>strategic opportunity to produce renewable hydrogen at scale</a:t>
            </a:r>
            <a:r>
              <a:rPr lang="en-IE" sz="3800" dirty="0"/>
              <a:t>, with potential to produce more than our own indigenous needs.</a:t>
            </a:r>
          </a:p>
          <a:p>
            <a:pPr marL="857250" indent="-857250">
              <a:lnSpc>
                <a:spcPct val="100000"/>
              </a:lnSpc>
              <a:spcAft>
                <a:spcPts val="600"/>
              </a:spcAft>
              <a:buClr>
                <a:srgbClr val="92D050"/>
              </a:buClr>
              <a:buFont typeface="Arial" panose="020B0604020202020204" pitchFamily="34" charset="0"/>
              <a:buChar char="•"/>
            </a:pPr>
            <a:endParaRPr lang="en-IE" sz="3800" dirty="0"/>
          </a:p>
          <a:p>
            <a:pPr marL="857250" indent="-857250">
              <a:lnSpc>
                <a:spcPct val="100000"/>
              </a:lnSpc>
              <a:spcAft>
                <a:spcPts val="600"/>
              </a:spcAft>
              <a:buClr>
                <a:srgbClr val="92D050"/>
              </a:buClr>
              <a:buFont typeface="Arial" panose="020B0604020202020204" pitchFamily="34" charset="0"/>
              <a:buChar char="•"/>
            </a:pPr>
            <a:r>
              <a:rPr lang="en-IE" sz="3800" dirty="0"/>
              <a:t>The Government is committed to the </a:t>
            </a:r>
            <a:r>
              <a:rPr lang="en-IE" sz="3800" b="1" dirty="0"/>
              <a:t>continued support for the establishment of a sustainable renewable hydrogen industry in Ireland</a:t>
            </a:r>
            <a:r>
              <a:rPr lang="en-IE" sz="3800" dirty="0"/>
              <a:t>, which is closely integrated with our overarching energy, economic and climate goals.</a:t>
            </a:r>
          </a:p>
          <a:p>
            <a:pPr marL="857250" indent="-857250">
              <a:lnSpc>
                <a:spcPct val="100000"/>
              </a:lnSpc>
              <a:spcAft>
                <a:spcPts val="600"/>
              </a:spcAft>
              <a:buClr>
                <a:srgbClr val="92D050"/>
              </a:buClr>
              <a:buFont typeface="Arial" panose="020B0604020202020204" pitchFamily="34" charset="0"/>
              <a:buChar char="•"/>
            </a:pPr>
            <a:endParaRPr lang="en-IE" sz="3300" dirty="0"/>
          </a:p>
          <a:p>
            <a:pPr marL="857250" indent="-857250">
              <a:lnSpc>
                <a:spcPct val="100000"/>
              </a:lnSpc>
              <a:spcAft>
                <a:spcPts val="600"/>
              </a:spcAft>
              <a:buClr>
                <a:srgbClr val="92D050"/>
              </a:buClr>
              <a:buFont typeface="Arial" panose="020B0604020202020204" pitchFamily="34" charset="0"/>
              <a:buChar char="•"/>
            </a:pPr>
            <a:endParaRPr lang="en-IE" sz="3300" dirty="0"/>
          </a:p>
        </p:txBody>
      </p:sp>
      <p:pic>
        <p:nvPicPr>
          <p:cNvPr id="7" name="Picture 6">
            <a:extLst>
              <a:ext uri="{FF2B5EF4-FFF2-40B4-BE49-F238E27FC236}">
                <a16:creationId xmlns:a16="http://schemas.microsoft.com/office/drawing/2014/main" id="{4DEB59E7-C11D-0D0D-CBF6-AEBC7A88CCD5}"/>
              </a:ext>
            </a:extLst>
          </p:cNvPr>
          <p:cNvPicPr>
            <a:picLocks noChangeAspect="1"/>
          </p:cNvPicPr>
          <p:nvPr/>
        </p:nvPicPr>
        <p:blipFill rotWithShape="1">
          <a:blip r:embed="rId2"/>
          <a:srcRect l="15731"/>
          <a:stretch/>
        </p:blipFill>
        <p:spPr>
          <a:xfrm>
            <a:off x="14441214" y="3555999"/>
            <a:ext cx="9374764" cy="8193142"/>
          </a:xfrm>
          <a:prstGeom prst="rect">
            <a:avLst/>
          </a:prstGeom>
          <a:ln>
            <a:noFill/>
          </a:ln>
          <a:effectLst>
            <a:softEdge rad="112500"/>
          </a:effectLst>
        </p:spPr>
      </p:pic>
    </p:spTree>
    <p:extLst>
      <p:ext uri="{BB962C8B-B14F-4D97-AF65-F5344CB8AC3E}">
        <p14:creationId xmlns:p14="http://schemas.microsoft.com/office/powerpoint/2010/main" val="243633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D72-B9B1-419C-940D-8618EEA0D5ED}"/>
              </a:ext>
            </a:extLst>
          </p:cNvPr>
          <p:cNvSpPr>
            <a:spLocks noGrp="1"/>
          </p:cNvSpPr>
          <p:nvPr>
            <p:ph type="title"/>
          </p:nvPr>
        </p:nvSpPr>
        <p:spPr/>
        <p:txBody>
          <a:bodyPr/>
          <a:lstStyle/>
          <a:p>
            <a:r>
              <a:rPr lang="en-GB"/>
              <a:t>Green Hydrogen</a:t>
            </a:r>
          </a:p>
        </p:txBody>
      </p:sp>
    </p:spTree>
    <p:extLst>
      <p:ext uri="{BB962C8B-B14F-4D97-AF65-F5344CB8AC3E}">
        <p14:creationId xmlns:p14="http://schemas.microsoft.com/office/powerpoint/2010/main" val="205196852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ydrogen Fuel Line Icon. Filling Station Symbol. Eco Friendly and  Alternative Energy Symbol Stock Vector - Illustration of drive, flat:  212564365">
            <a:extLst>
              <a:ext uri="{FF2B5EF4-FFF2-40B4-BE49-F238E27FC236}">
                <a16:creationId xmlns:a16="http://schemas.microsoft.com/office/drawing/2014/main" id="{F83F18F0-4D1D-41EC-A09C-66600E8E4C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6119" y="4761791"/>
            <a:ext cx="1863260" cy="1863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F0923-B9E9-4DAD-83C1-603A034BF2C1}"/>
              </a:ext>
            </a:extLst>
          </p:cNvPr>
          <p:cNvSpPr>
            <a:spLocks noGrp="1"/>
          </p:cNvSpPr>
          <p:nvPr>
            <p:ph type="title"/>
          </p:nvPr>
        </p:nvSpPr>
        <p:spPr/>
        <p:txBody>
          <a:bodyPr/>
          <a:lstStyle/>
          <a:p>
            <a:r>
              <a:rPr lang="en-GB"/>
              <a:t>Green Hydrogen Process</a:t>
            </a:r>
          </a:p>
        </p:txBody>
      </p:sp>
      <p:pic>
        <p:nvPicPr>
          <p:cNvPr id="5" name="Picture 4">
            <a:extLst>
              <a:ext uri="{FF2B5EF4-FFF2-40B4-BE49-F238E27FC236}">
                <a16:creationId xmlns:a16="http://schemas.microsoft.com/office/drawing/2014/main" id="{C0A09AE7-EEB9-4886-BBCA-4DAE378070C9}"/>
              </a:ext>
            </a:extLst>
          </p:cNvPr>
          <p:cNvPicPr>
            <a:picLocks noChangeAspect="1"/>
          </p:cNvPicPr>
          <p:nvPr/>
        </p:nvPicPr>
        <p:blipFill>
          <a:blip r:embed="rId3"/>
          <a:stretch>
            <a:fillRect/>
          </a:stretch>
        </p:blipFill>
        <p:spPr>
          <a:xfrm>
            <a:off x="10074393" y="6625051"/>
            <a:ext cx="1939595" cy="1637412"/>
          </a:xfrm>
          <a:prstGeom prst="rect">
            <a:avLst/>
          </a:prstGeom>
        </p:spPr>
      </p:pic>
      <p:pic>
        <p:nvPicPr>
          <p:cNvPr id="6" name="Picture 5">
            <a:extLst>
              <a:ext uri="{FF2B5EF4-FFF2-40B4-BE49-F238E27FC236}">
                <a16:creationId xmlns:a16="http://schemas.microsoft.com/office/drawing/2014/main" id="{A368F504-5319-4CA4-82F7-E8776EFA830B}"/>
              </a:ext>
            </a:extLst>
          </p:cNvPr>
          <p:cNvPicPr>
            <a:picLocks noChangeAspect="1"/>
          </p:cNvPicPr>
          <p:nvPr/>
        </p:nvPicPr>
        <p:blipFill>
          <a:blip r:embed="rId4"/>
          <a:stretch>
            <a:fillRect/>
          </a:stretch>
        </p:blipFill>
        <p:spPr>
          <a:xfrm>
            <a:off x="675861" y="4226452"/>
            <a:ext cx="3025513" cy="2325054"/>
          </a:xfrm>
          <a:prstGeom prst="rect">
            <a:avLst/>
          </a:prstGeom>
        </p:spPr>
      </p:pic>
      <p:pic>
        <p:nvPicPr>
          <p:cNvPr id="7" name="Picture 6">
            <a:extLst>
              <a:ext uri="{FF2B5EF4-FFF2-40B4-BE49-F238E27FC236}">
                <a16:creationId xmlns:a16="http://schemas.microsoft.com/office/drawing/2014/main" id="{2B9A564A-4E07-4DD9-BFA4-E3491F043564}"/>
              </a:ext>
            </a:extLst>
          </p:cNvPr>
          <p:cNvPicPr>
            <a:picLocks noChangeAspect="1"/>
          </p:cNvPicPr>
          <p:nvPr/>
        </p:nvPicPr>
        <p:blipFill>
          <a:blip r:embed="rId5"/>
          <a:stretch>
            <a:fillRect/>
          </a:stretch>
        </p:blipFill>
        <p:spPr>
          <a:xfrm>
            <a:off x="2515072" y="6270824"/>
            <a:ext cx="1592044" cy="1678100"/>
          </a:xfrm>
          <a:prstGeom prst="rect">
            <a:avLst/>
          </a:prstGeom>
        </p:spPr>
      </p:pic>
      <p:pic>
        <p:nvPicPr>
          <p:cNvPr id="2050" name="Picture 2" descr="See the source image">
            <a:extLst>
              <a:ext uri="{FF2B5EF4-FFF2-40B4-BE49-F238E27FC236}">
                <a16:creationId xmlns:a16="http://schemas.microsoft.com/office/drawing/2014/main" id="{6BCDA754-3D08-4AAD-AA48-595C7AD22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319" y="3870709"/>
            <a:ext cx="2739190" cy="14331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9083C1D6-87D8-4180-B6B1-0CB28A5E3D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35112" y="7078721"/>
            <a:ext cx="839843" cy="83984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8B1A7B7A-3A43-4136-9EF9-C88DF29A6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85016" y="6832196"/>
            <a:ext cx="1078290" cy="107829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B3F6E45C-CDE1-4A18-91B9-5840DA2D56BB}"/>
              </a:ext>
            </a:extLst>
          </p:cNvPr>
          <p:cNvSpPr>
            <a:spLocks noGrp="1"/>
          </p:cNvSpPr>
          <p:nvPr>
            <p:ph sz="quarter" idx="10"/>
          </p:nvPr>
        </p:nvSpPr>
        <p:spPr>
          <a:xfrm>
            <a:off x="638255" y="9292716"/>
            <a:ext cx="3567838" cy="899970"/>
          </a:xfrm>
        </p:spPr>
        <p:txBody>
          <a:bodyPr lIns="50800" tIns="50800" rIns="50800" bIns="50800" anchor="t">
            <a:normAutofit fontScale="70000" lnSpcReduction="20000"/>
          </a:bodyPr>
          <a:lstStyle/>
          <a:p>
            <a:pPr marL="0" indent="0" algn="ctr">
              <a:lnSpc>
                <a:spcPct val="120000"/>
              </a:lnSpc>
              <a:spcBef>
                <a:spcPts val="0"/>
              </a:spcBef>
              <a:buNone/>
            </a:pPr>
            <a:r>
              <a:rPr lang="en-GB" sz="3500"/>
              <a:t>Renewable</a:t>
            </a:r>
          </a:p>
          <a:p>
            <a:pPr marL="0" indent="0" algn="ctr">
              <a:lnSpc>
                <a:spcPct val="120000"/>
              </a:lnSpc>
              <a:spcBef>
                <a:spcPts val="0"/>
              </a:spcBef>
              <a:buNone/>
            </a:pPr>
            <a:r>
              <a:rPr lang="en-GB" sz="3500"/>
              <a:t>Electricity Production</a:t>
            </a:r>
          </a:p>
        </p:txBody>
      </p:sp>
      <p:sp>
        <p:nvSpPr>
          <p:cNvPr id="19" name="Content Placeholder 2">
            <a:extLst>
              <a:ext uri="{FF2B5EF4-FFF2-40B4-BE49-F238E27FC236}">
                <a16:creationId xmlns:a16="http://schemas.microsoft.com/office/drawing/2014/main" id="{DE39654F-BD4C-40BE-BE1F-29BAF1AAFCBD}"/>
              </a:ext>
            </a:extLst>
          </p:cNvPr>
          <p:cNvSpPr txBox="1">
            <a:spLocks/>
          </p:cNvSpPr>
          <p:nvPr/>
        </p:nvSpPr>
        <p:spPr>
          <a:xfrm>
            <a:off x="5898835" y="9369408"/>
            <a:ext cx="2023189"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t>Electrolysis</a:t>
            </a:r>
          </a:p>
        </p:txBody>
      </p:sp>
      <p:sp>
        <p:nvSpPr>
          <p:cNvPr id="20" name="Content Placeholder 2">
            <a:extLst>
              <a:ext uri="{FF2B5EF4-FFF2-40B4-BE49-F238E27FC236}">
                <a16:creationId xmlns:a16="http://schemas.microsoft.com/office/drawing/2014/main" id="{084A566B-0699-4184-A7F5-C3149B1561EB}"/>
              </a:ext>
            </a:extLst>
          </p:cNvPr>
          <p:cNvSpPr txBox="1">
            <a:spLocks/>
          </p:cNvSpPr>
          <p:nvPr/>
        </p:nvSpPr>
        <p:spPr>
          <a:xfrm>
            <a:off x="9921279" y="9302035"/>
            <a:ext cx="2023189"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t>H</a:t>
            </a:r>
            <a:r>
              <a:rPr lang="en-GB" sz="2500" baseline="-25000"/>
              <a:t>2</a:t>
            </a:r>
            <a:r>
              <a:rPr lang="en-GB" sz="2500"/>
              <a:t> Storage</a:t>
            </a:r>
          </a:p>
        </p:txBody>
      </p:sp>
      <p:sp>
        <p:nvSpPr>
          <p:cNvPr id="21" name="Content Placeholder 2">
            <a:extLst>
              <a:ext uri="{FF2B5EF4-FFF2-40B4-BE49-F238E27FC236}">
                <a16:creationId xmlns:a16="http://schemas.microsoft.com/office/drawing/2014/main" id="{00F71B80-2514-4E98-B4CE-74CBE3CBCE8D}"/>
              </a:ext>
            </a:extLst>
          </p:cNvPr>
          <p:cNvSpPr txBox="1">
            <a:spLocks/>
          </p:cNvSpPr>
          <p:nvPr/>
        </p:nvSpPr>
        <p:spPr>
          <a:xfrm>
            <a:off x="15834656" y="9266134"/>
            <a:ext cx="3704746"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t>Routes to Market</a:t>
            </a:r>
          </a:p>
        </p:txBody>
      </p:sp>
      <p:sp>
        <p:nvSpPr>
          <p:cNvPr id="23" name="Arc 22">
            <a:extLst>
              <a:ext uri="{FF2B5EF4-FFF2-40B4-BE49-F238E27FC236}">
                <a16:creationId xmlns:a16="http://schemas.microsoft.com/office/drawing/2014/main" id="{97B4FF36-5E80-4DA7-82DF-A23715A1EFBE}"/>
              </a:ext>
            </a:extLst>
          </p:cNvPr>
          <p:cNvSpPr/>
          <p:nvPr/>
        </p:nvSpPr>
        <p:spPr>
          <a:xfrm rot="7471159" flipH="1" flipV="1">
            <a:off x="3228452" y="4640565"/>
            <a:ext cx="4400355" cy="3486298"/>
          </a:xfrm>
          <a:prstGeom prst="arc">
            <a:avLst>
              <a:gd name="adj1" fmla="val 16200000"/>
              <a:gd name="adj2" fmla="val 19745649"/>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30" name="Arc 29">
            <a:extLst>
              <a:ext uri="{FF2B5EF4-FFF2-40B4-BE49-F238E27FC236}">
                <a16:creationId xmlns:a16="http://schemas.microsoft.com/office/drawing/2014/main" id="{46707E02-086F-42F1-81A3-E881D018DF91}"/>
              </a:ext>
            </a:extLst>
          </p:cNvPr>
          <p:cNvSpPr/>
          <p:nvPr/>
        </p:nvSpPr>
        <p:spPr>
          <a:xfrm rot="12465275" flipH="1" flipV="1">
            <a:off x="5629546" y="4235771"/>
            <a:ext cx="5248545" cy="4314526"/>
          </a:xfrm>
          <a:prstGeom prst="arc">
            <a:avLst>
              <a:gd name="adj1" fmla="val 15737999"/>
              <a:gd name="adj2" fmla="val 19745649"/>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31" name="Arc 30">
            <a:extLst>
              <a:ext uri="{FF2B5EF4-FFF2-40B4-BE49-F238E27FC236}">
                <a16:creationId xmlns:a16="http://schemas.microsoft.com/office/drawing/2014/main" id="{12852451-C0DF-4AA2-8A52-8DDB5D547AB2}"/>
              </a:ext>
            </a:extLst>
          </p:cNvPr>
          <p:cNvSpPr/>
          <p:nvPr/>
        </p:nvSpPr>
        <p:spPr>
          <a:xfrm rot="7065275" flipH="1" flipV="1">
            <a:off x="10461434" y="4785158"/>
            <a:ext cx="5248545" cy="4314526"/>
          </a:xfrm>
          <a:prstGeom prst="arc">
            <a:avLst>
              <a:gd name="adj1" fmla="val 15737999"/>
              <a:gd name="adj2" fmla="val 20067062"/>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cxnSp>
        <p:nvCxnSpPr>
          <p:cNvPr id="25" name="Straight Arrow Connector 24">
            <a:extLst>
              <a:ext uri="{FF2B5EF4-FFF2-40B4-BE49-F238E27FC236}">
                <a16:creationId xmlns:a16="http://schemas.microsoft.com/office/drawing/2014/main" id="{C0BAFD16-635E-4364-999D-8F06A192724E}"/>
              </a:ext>
            </a:extLst>
          </p:cNvPr>
          <p:cNvCxnSpPr>
            <a:cxnSpLocks/>
          </p:cNvCxnSpPr>
          <p:nvPr/>
        </p:nvCxnSpPr>
        <p:spPr>
          <a:xfrm>
            <a:off x="8083867" y="4226452"/>
            <a:ext cx="8100000" cy="0"/>
          </a:xfrm>
          <a:prstGeom prst="straightConnector1">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cxnSp>
      <p:sp>
        <p:nvSpPr>
          <p:cNvPr id="35" name="Content Placeholder 2">
            <a:extLst>
              <a:ext uri="{FF2B5EF4-FFF2-40B4-BE49-F238E27FC236}">
                <a16:creationId xmlns:a16="http://schemas.microsoft.com/office/drawing/2014/main" id="{3561CB02-84A5-4775-8126-A7DD018F64A2}"/>
              </a:ext>
            </a:extLst>
          </p:cNvPr>
          <p:cNvSpPr txBox="1">
            <a:spLocks/>
          </p:cNvSpPr>
          <p:nvPr/>
        </p:nvSpPr>
        <p:spPr>
          <a:xfrm>
            <a:off x="18734392" y="3848467"/>
            <a:ext cx="5333369"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Industrial demands</a:t>
            </a:r>
          </a:p>
        </p:txBody>
      </p:sp>
      <p:sp>
        <p:nvSpPr>
          <p:cNvPr id="36" name="Content Placeholder 2">
            <a:extLst>
              <a:ext uri="{FF2B5EF4-FFF2-40B4-BE49-F238E27FC236}">
                <a16:creationId xmlns:a16="http://schemas.microsoft.com/office/drawing/2014/main" id="{AA59CC27-4FE2-4170-BF96-2409F8C282D6}"/>
              </a:ext>
            </a:extLst>
          </p:cNvPr>
          <p:cNvSpPr txBox="1">
            <a:spLocks/>
          </p:cNvSpPr>
          <p:nvPr/>
        </p:nvSpPr>
        <p:spPr>
          <a:xfrm>
            <a:off x="18734392" y="5552562"/>
            <a:ext cx="5333369"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Mobility (HGV, buses, trains etc.)</a:t>
            </a:r>
          </a:p>
        </p:txBody>
      </p:sp>
      <p:sp>
        <p:nvSpPr>
          <p:cNvPr id="37" name="Content Placeholder 2">
            <a:extLst>
              <a:ext uri="{FF2B5EF4-FFF2-40B4-BE49-F238E27FC236}">
                <a16:creationId xmlns:a16="http://schemas.microsoft.com/office/drawing/2014/main" id="{9EDE3EB0-94FD-4F4F-8244-86A148A79B22}"/>
              </a:ext>
            </a:extLst>
          </p:cNvPr>
          <p:cNvSpPr txBox="1">
            <a:spLocks/>
          </p:cNvSpPr>
          <p:nvPr/>
        </p:nvSpPr>
        <p:spPr>
          <a:xfrm>
            <a:off x="18767756" y="7110436"/>
            <a:ext cx="5333369" cy="899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925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Electricity Generation (Energy Storage)</a:t>
            </a:r>
          </a:p>
        </p:txBody>
      </p:sp>
      <p:sp>
        <p:nvSpPr>
          <p:cNvPr id="38" name="Arc 37">
            <a:extLst>
              <a:ext uri="{FF2B5EF4-FFF2-40B4-BE49-F238E27FC236}">
                <a16:creationId xmlns:a16="http://schemas.microsoft.com/office/drawing/2014/main" id="{27C12A41-E076-46FF-A758-D02B511D3A0A}"/>
              </a:ext>
            </a:extLst>
          </p:cNvPr>
          <p:cNvSpPr/>
          <p:nvPr/>
        </p:nvSpPr>
        <p:spPr>
          <a:xfrm rot="12465275" flipH="1" flipV="1">
            <a:off x="11640018" y="4226450"/>
            <a:ext cx="5248545" cy="4314526"/>
          </a:xfrm>
          <a:prstGeom prst="arc">
            <a:avLst>
              <a:gd name="adj1" fmla="val 15737999"/>
              <a:gd name="adj2" fmla="val 18521586"/>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39" name="Arc 38">
            <a:extLst>
              <a:ext uri="{FF2B5EF4-FFF2-40B4-BE49-F238E27FC236}">
                <a16:creationId xmlns:a16="http://schemas.microsoft.com/office/drawing/2014/main" id="{41FB7D35-63A2-426C-87F0-B1B59A1FA463}"/>
              </a:ext>
            </a:extLst>
          </p:cNvPr>
          <p:cNvSpPr/>
          <p:nvPr/>
        </p:nvSpPr>
        <p:spPr>
          <a:xfrm rot="12465275" flipH="1" flipV="1">
            <a:off x="9705929" y="3982210"/>
            <a:ext cx="7039198" cy="5462045"/>
          </a:xfrm>
          <a:prstGeom prst="arc">
            <a:avLst>
              <a:gd name="adj1" fmla="val 16915215"/>
              <a:gd name="adj2" fmla="val 20056165"/>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cxnSp>
        <p:nvCxnSpPr>
          <p:cNvPr id="28" name="Straight Connector 27">
            <a:extLst>
              <a:ext uri="{FF2B5EF4-FFF2-40B4-BE49-F238E27FC236}">
                <a16:creationId xmlns:a16="http://schemas.microsoft.com/office/drawing/2014/main" id="{BD0D939E-62E3-442A-B073-61DB5C76F3A0}"/>
              </a:ext>
            </a:extLst>
          </p:cNvPr>
          <p:cNvCxnSpPr/>
          <p:nvPr/>
        </p:nvCxnSpPr>
        <p:spPr>
          <a:xfrm>
            <a:off x="4988015" y="9254370"/>
            <a:ext cx="0" cy="976662"/>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9011F073-615D-4EBB-A09D-BC2175FB12FA}"/>
              </a:ext>
            </a:extLst>
          </p:cNvPr>
          <p:cNvCxnSpPr/>
          <p:nvPr/>
        </p:nvCxnSpPr>
        <p:spPr>
          <a:xfrm>
            <a:off x="9150096" y="9184333"/>
            <a:ext cx="0" cy="976662"/>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19BF1B89-4E44-4103-86A1-4E92AFD32250}"/>
              </a:ext>
            </a:extLst>
          </p:cNvPr>
          <p:cNvCxnSpPr/>
          <p:nvPr/>
        </p:nvCxnSpPr>
        <p:spPr>
          <a:xfrm>
            <a:off x="12637580" y="9152165"/>
            <a:ext cx="0" cy="976662"/>
          </a:xfrm>
          <a:prstGeom prst="line">
            <a:avLst/>
          </a:prstGeom>
          <a:ln/>
        </p:spPr>
        <p:style>
          <a:lnRef idx="1">
            <a:schemeClr val="accent6"/>
          </a:lnRef>
          <a:fillRef idx="0">
            <a:schemeClr val="accent6"/>
          </a:fillRef>
          <a:effectRef idx="0">
            <a:schemeClr val="accent6"/>
          </a:effectRef>
          <a:fontRef idx="minor">
            <a:schemeClr val="tx1"/>
          </a:fontRef>
        </p:style>
      </p:cxnSp>
      <p:pic>
        <p:nvPicPr>
          <p:cNvPr id="2060" name="Picture 12" descr="636 Zero Emissions Icon Illustrations &amp; Clip Art - iStock">
            <a:extLst>
              <a:ext uri="{FF2B5EF4-FFF2-40B4-BE49-F238E27FC236}">
                <a16:creationId xmlns:a16="http://schemas.microsoft.com/office/drawing/2014/main" id="{2DA6946A-1A86-4AF3-86DC-87148BC5B4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652250" y="9514869"/>
            <a:ext cx="2168454" cy="2168454"/>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0724C6A9-24D9-482D-BBA5-9C0D02D16F61}"/>
              </a:ext>
            </a:extLst>
          </p:cNvPr>
          <p:cNvCxnSpPr>
            <a:cxnSpLocks/>
          </p:cNvCxnSpPr>
          <p:nvPr/>
        </p:nvCxnSpPr>
        <p:spPr>
          <a:xfrm>
            <a:off x="20732717" y="8424350"/>
            <a:ext cx="1414051" cy="1099840"/>
          </a:xfrm>
          <a:prstGeom prst="straightConnector1">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cxnSp>
      <p:sp>
        <p:nvSpPr>
          <p:cNvPr id="29" name="Left Brace 28">
            <a:extLst>
              <a:ext uri="{FF2B5EF4-FFF2-40B4-BE49-F238E27FC236}">
                <a16:creationId xmlns:a16="http://schemas.microsoft.com/office/drawing/2014/main" id="{7B1F8DAC-D735-4F26-BA4C-53E050B1AFDA}"/>
              </a:ext>
            </a:extLst>
          </p:cNvPr>
          <p:cNvSpPr/>
          <p:nvPr/>
        </p:nvSpPr>
        <p:spPr>
          <a:xfrm rot="16200000">
            <a:off x="4826016" y="6976362"/>
            <a:ext cx="324000" cy="7416000"/>
          </a:xfrm>
          <a:prstGeom prst="leftBrace">
            <a:avLst/>
          </a:prstGeom>
          <a:noFill/>
          <a:ln w="25400" cap="flat">
            <a:solidFill>
              <a:schemeClr val="tx1">
                <a:lumMod val="75000"/>
                <a:lumOff val="25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pic>
        <p:nvPicPr>
          <p:cNvPr id="2062" name="Picture 14" descr="Bord na Mona - Rethink, Renew, Restore">
            <a:extLst>
              <a:ext uri="{FF2B5EF4-FFF2-40B4-BE49-F238E27FC236}">
                <a16:creationId xmlns:a16="http://schemas.microsoft.com/office/drawing/2014/main" id="{04E8992D-88FB-43D2-928D-099E6AEFB2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8667" y="11346769"/>
            <a:ext cx="2696387" cy="38649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40630553-5373-4118-93C4-4CB9F0D4E1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20704" y="330285"/>
            <a:ext cx="1800000" cy="180000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BEBD2999-AF72-426E-A60D-F1A21C236484}"/>
              </a:ext>
            </a:extLst>
          </p:cNvPr>
          <p:cNvCxnSpPr/>
          <p:nvPr/>
        </p:nvCxnSpPr>
        <p:spPr>
          <a:xfrm>
            <a:off x="1030287" y="2111037"/>
            <a:ext cx="15758097"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33" name="Picture 22" descr="Industrial Icon | IconBros">
            <a:extLst>
              <a:ext uri="{FF2B5EF4-FFF2-40B4-BE49-F238E27FC236}">
                <a16:creationId xmlns:a16="http://schemas.microsoft.com/office/drawing/2014/main" id="{0B250D37-1BDC-471C-A519-93F6CD165E2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855033" y="3517641"/>
            <a:ext cx="1185830" cy="118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841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395A-0630-4A4C-925D-BDF3C366E5FA}"/>
              </a:ext>
            </a:extLst>
          </p:cNvPr>
          <p:cNvSpPr>
            <a:spLocks noGrp="1"/>
          </p:cNvSpPr>
          <p:nvPr>
            <p:ph type="title"/>
          </p:nvPr>
        </p:nvSpPr>
        <p:spPr/>
        <p:txBody>
          <a:bodyPr/>
          <a:lstStyle/>
          <a:p>
            <a:r>
              <a:rPr lang="en-IE" dirty="0"/>
              <a:t>Benefits of Green Hydrogen</a:t>
            </a:r>
          </a:p>
        </p:txBody>
      </p:sp>
      <p:cxnSp>
        <p:nvCxnSpPr>
          <p:cNvPr id="13" name="Straight Connector 12">
            <a:extLst>
              <a:ext uri="{FF2B5EF4-FFF2-40B4-BE49-F238E27FC236}">
                <a16:creationId xmlns:a16="http://schemas.microsoft.com/office/drawing/2014/main" id="{D574896C-C9D6-4CBF-9273-EF427FCC7508}"/>
              </a:ext>
            </a:extLst>
          </p:cNvPr>
          <p:cNvCxnSpPr/>
          <p:nvPr/>
        </p:nvCxnSpPr>
        <p:spPr>
          <a:xfrm>
            <a:off x="1030287" y="2239053"/>
            <a:ext cx="15758097"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4098" name="Picture 2" descr="benefits-icon">
            <a:extLst>
              <a:ext uri="{FF2B5EF4-FFF2-40B4-BE49-F238E27FC236}">
                <a16:creationId xmlns:a16="http://schemas.microsoft.com/office/drawing/2014/main" id="{051CA58E-5E45-4F84-BE7F-9085DA0CF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0867" y="514061"/>
            <a:ext cx="1546580" cy="1433164"/>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48E4CA09-3975-4859-AC8E-14663CA1A400}"/>
              </a:ext>
            </a:extLst>
          </p:cNvPr>
          <p:cNvSpPr txBox="1">
            <a:spLocks/>
          </p:cNvSpPr>
          <p:nvPr/>
        </p:nvSpPr>
        <p:spPr>
          <a:xfrm>
            <a:off x="777886" y="4913517"/>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Reduce Pressure on Electricity Grid</a:t>
            </a:r>
          </a:p>
          <a:p>
            <a:pPr marL="0" indent="0" algn="ctr">
              <a:lnSpc>
                <a:spcPct val="120000"/>
              </a:lnSpc>
              <a:spcBef>
                <a:spcPts val="0"/>
              </a:spcBef>
              <a:spcAft>
                <a:spcPts val="1800"/>
              </a:spcAft>
              <a:buNone/>
            </a:pPr>
            <a:endParaRPr lang="en-GB" sz="2400"/>
          </a:p>
        </p:txBody>
      </p:sp>
      <p:pic>
        <p:nvPicPr>
          <p:cNvPr id="25" name="Picture 10" descr="See the source image">
            <a:extLst>
              <a:ext uri="{FF2B5EF4-FFF2-40B4-BE49-F238E27FC236}">
                <a16:creationId xmlns:a16="http://schemas.microsoft.com/office/drawing/2014/main" id="{DECA6538-14D2-4D95-B8BC-FCA8D7EA97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282" y="2891620"/>
            <a:ext cx="1912390" cy="1912390"/>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8E090F15-EA38-49EB-9B99-C598FD70F042}"/>
              </a:ext>
            </a:extLst>
          </p:cNvPr>
          <p:cNvSpPr txBox="1">
            <a:spLocks/>
          </p:cNvSpPr>
          <p:nvPr/>
        </p:nvSpPr>
        <p:spPr>
          <a:xfrm>
            <a:off x="352230" y="9666317"/>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Seasonal Energy Storage</a:t>
            </a:r>
          </a:p>
          <a:p>
            <a:pPr marL="0" indent="0" algn="ctr">
              <a:lnSpc>
                <a:spcPct val="120000"/>
              </a:lnSpc>
              <a:spcBef>
                <a:spcPts val="0"/>
              </a:spcBef>
              <a:spcAft>
                <a:spcPts val="1800"/>
              </a:spcAft>
              <a:buNone/>
            </a:pPr>
            <a:endParaRPr lang="en-GB" sz="2400"/>
          </a:p>
        </p:txBody>
      </p:sp>
      <p:sp>
        <p:nvSpPr>
          <p:cNvPr id="28" name="Content Placeholder 2">
            <a:extLst>
              <a:ext uri="{FF2B5EF4-FFF2-40B4-BE49-F238E27FC236}">
                <a16:creationId xmlns:a16="http://schemas.microsoft.com/office/drawing/2014/main" id="{81C81903-98A9-434E-8F2C-929C45BB3485}"/>
              </a:ext>
            </a:extLst>
          </p:cNvPr>
          <p:cNvSpPr txBox="1">
            <a:spLocks/>
          </p:cNvSpPr>
          <p:nvPr/>
        </p:nvSpPr>
        <p:spPr>
          <a:xfrm>
            <a:off x="5316854" y="6970616"/>
            <a:ext cx="2506877"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a:t>
            </a:r>
            <a:r>
              <a:rPr lang="en-GB" sz="2400" err="1"/>
              <a:t>Dunkelflaute</a:t>
            </a:r>
            <a:r>
              <a:rPr lang="en-GB" sz="2400"/>
              <a:t>” Events</a:t>
            </a:r>
          </a:p>
          <a:p>
            <a:pPr marL="0" indent="0" algn="ctr">
              <a:lnSpc>
                <a:spcPct val="120000"/>
              </a:lnSpc>
              <a:spcBef>
                <a:spcPts val="0"/>
              </a:spcBef>
              <a:spcAft>
                <a:spcPts val="1800"/>
              </a:spcAft>
              <a:buNone/>
            </a:pPr>
            <a:endParaRPr lang="en-GB" sz="2400"/>
          </a:p>
        </p:txBody>
      </p:sp>
      <p:sp>
        <p:nvSpPr>
          <p:cNvPr id="29" name="Content Placeholder 2">
            <a:extLst>
              <a:ext uri="{FF2B5EF4-FFF2-40B4-BE49-F238E27FC236}">
                <a16:creationId xmlns:a16="http://schemas.microsoft.com/office/drawing/2014/main" id="{DCFFD5E7-022B-48B2-9FAB-59B1978F5B14}"/>
              </a:ext>
            </a:extLst>
          </p:cNvPr>
          <p:cNvSpPr txBox="1">
            <a:spLocks/>
          </p:cNvSpPr>
          <p:nvPr/>
        </p:nvSpPr>
        <p:spPr>
          <a:xfrm>
            <a:off x="7545915" y="10446845"/>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Grid Stability</a:t>
            </a:r>
          </a:p>
          <a:p>
            <a:pPr marL="0" indent="0" algn="ctr">
              <a:lnSpc>
                <a:spcPct val="120000"/>
              </a:lnSpc>
              <a:spcBef>
                <a:spcPts val="0"/>
              </a:spcBef>
              <a:spcAft>
                <a:spcPts val="1800"/>
              </a:spcAft>
              <a:buNone/>
            </a:pPr>
            <a:endParaRPr lang="en-GB" sz="2400"/>
          </a:p>
        </p:txBody>
      </p:sp>
      <p:sp>
        <p:nvSpPr>
          <p:cNvPr id="30" name="Content Placeholder 2">
            <a:extLst>
              <a:ext uri="{FF2B5EF4-FFF2-40B4-BE49-F238E27FC236}">
                <a16:creationId xmlns:a16="http://schemas.microsoft.com/office/drawing/2014/main" id="{EA5B1745-E342-4823-847A-399A6FBFE851}"/>
              </a:ext>
            </a:extLst>
          </p:cNvPr>
          <p:cNvSpPr txBox="1">
            <a:spLocks/>
          </p:cNvSpPr>
          <p:nvPr/>
        </p:nvSpPr>
        <p:spPr>
          <a:xfrm>
            <a:off x="16136125" y="9698571"/>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Energy Security</a:t>
            </a:r>
          </a:p>
          <a:p>
            <a:pPr marL="0" indent="0" algn="ctr">
              <a:lnSpc>
                <a:spcPct val="120000"/>
              </a:lnSpc>
              <a:spcBef>
                <a:spcPts val="0"/>
              </a:spcBef>
              <a:spcAft>
                <a:spcPts val="1800"/>
              </a:spcAft>
              <a:buNone/>
            </a:pPr>
            <a:endParaRPr lang="en-GB" sz="2400"/>
          </a:p>
        </p:txBody>
      </p:sp>
      <p:pic>
        <p:nvPicPr>
          <p:cNvPr id="31" name="Picture 12" descr="Wind turbine - Free ecology and environment icons">
            <a:extLst>
              <a:ext uri="{FF2B5EF4-FFF2-40B4-BE49-F238E27FC236}">
                <a16:creationId xmlns:a16="http://schemas.microsoft.com/office/drawing/2014/main" id="{6B62F48F-4DDE-46D5-A90B-5C7B1896C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8749" y="5990840"/>
            <a:ext cx="1912390" cy="191239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5F66EAED-E6F6-4897-935A-B3B9244F3277}"/>
              </a:ext>
            </a:extLst>
          </p:cNvPr>
          <p:cNvSpPr txBox="1">
            <a:spLocks/>
          </p:cNvSpPr>
          <p:nvPr/>
        </p:nvSpPr>
        <p:spPr>
          <a:xfrm>
            <a:off x="13180725" y="8131017"/>
            <a:ext cx="2918628"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Better Use of Curtailed Energy</a:t>
            </a:r>
          </a:p>
          <a:p>
            <a:pPr marL="0" indent="0" algn="ctr">
              <a:lnSpc>
                <a:spcPct val="120000"/>
              </a:lnSpc>
              <a:spcBef>
                <a:spcPts val="0"/>
              </a:spcBef>
              <a:spcAft>
                <a:spcPts val="1800"/>
              </a:spcAft>
              <a:buNone/>
            </a:pPr>
            <a:endParaRPr lang="en-GB" sz="2400"/>
          </a:p>
        </p:txBody>
      </p:sp>
      <p:sp>
        <p:nvSpPr>
          <p:cNvPr id="33" name="Content Placeholder 2">
            <a:extLst>
              <a:ext uri="{FF2B5EF4-FFF2-40B4-BE49-F238E27FC236}">
                <a16:creationId xmlns:a16="http://schemas.microsoft.com/office/drawing/2014/main" id="{0D2B8710-9992-4EED-92CF-19C323D4F581}"/>
              </a:ext>
            </a:extLst>
          </p:cNvPr>
          <p:cNvSpPr txBox="1">
            <a:spLocks/>
          </p:cNvSpPr>
          <p:nvPr/>
        </p:nvSpPr>
        <p:spPr>
          <a:xfrm>
            <a:off x="20266276" y="7793713"/>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New Jobs</a:t>
            </a:r>
          </a:p>
          <a:p>
            <a:pPr marL="0" indent="0" algn="ctr">
              <a:lnSpc>
                <a:spcPct val="120000"/>
              </a:lnSpc>
              <a:spcBef>
                <a:spcPts val="0"/>
              </a:spcBef>
              <a:spcAft>
                <a:spcPts val="1800"/>
              </a:spcAft>
              <a:buNone/>
            </a:pPr>
            <a:endParaRPr lang="en-GB" sz="2400"/>
          </a:p>
        </p:txBody>
      </p:sp>
      <p:sp>
        <p:nvSpPr>
          <p:cNvPr id="34" name="Content Placeholder 2">
            <a:extLst>
              <a:ext uri="{FF2B5EF4-FFF2-40B4-BE49-F238E27FC236}">
                <a16:creationId xmlns:a16="http://schemas.microsoft.com/office/drawing/2014/main" id="{D4EC5C23-CA23-4958-BF31-2408E6EB1F4A}"/>
              </a:ext>
            </a:extLst>
          </p:cNvPr>
          <p:cNvSpPr txBox="1">
            <a:spLocks/>
          </p:cNvSpPr>
          <p:nvPr/>
        </p:nvSpPr>
        <p:spPr>
          <a:xfrm>
            <a:off x="15304111" y="4761815"/>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H2 Value Added Products</a:t>
            </a:r>
          </a:p>
          <a:p>
            <a:pPr marL="0" indent="0" algn="ctr">
              <a:lnSpc>
                <a:spcPct val="120000"/>
              </a:lnSpc>
              <a:spcBef>
                <a:spcPts val="0"/>
              </a:spcBef>
              <a:spcAft>
                <a:spcPts val="1800"/>
              </a:spcAft>
              <a:buNone/>
            </a:pPr>
            <a:endParaRPr lang="en-GB" sz="2400"/>
          </a:p>
        </p:txBody>
      </p:sp>
      <p:sp>
        <p:nvSpPr>
          <p:cNvPr id="35" name="Content Placeholder 2">
            <a:extLst>
              <a:ext uri="{FF2B5EF4-FFF2-40B4-BE49-F238E27FC236}">
                <a16:creationId xmlns:a16="http://schemas.microsoft.com/office/drawing/2014/main" id="{107717BA-0D5B-41EB-A75C-8C944F63FE23}"/>
              </a:ext>
            </a:extLst>
          </p:cNvPr>
          <p:cNvSpPr txBox="1">
            <a:spLocks/>
          </p:cNvSpPr>
          <p:nvPr/>
        </p:nvSpPr>
        <p:spPr>
          <a:xfrm>
            <a:off x="8985128" y="5268218"/>
            <a:ext cx="3909182" cy="1150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Green Gas required for Net Zero</a:t>
            </a:r>
          </a:p>
          <a:p>
            <a:pPr marL="0" indent="0" algn="ctr">
              <a:lnSpc>
                <a:spcPct val="120000"/>
              </a:lnSpc>
              <a:spcBef>
                <a:spcPts val="0"/>
              </a:spcBef>
              <a:spcAft>
                <a:spcPts val="1800"/>
              </a:spcAft>
              <a:buNone/>
            </a:pPr>
            <a:endParaRPr lang="en-GB" sz="2400"/>
          </a:p>
        </p:txBody>
      </p:sp>
      <p:pic>
        <p:nvPicPr>
          <p:cNvPr id="36" name="Picture 10" descr="EU Icon - Free PNG &amp; SVG 2207360 - Noun Project">
            <a:extLst>
              <a:ext uri="{FF2B5EF4-FFF2-40B4-BE49-F238E27FC236}">
                <a16:creationId xmlns:a16="http://schemas.microsoft.com/office/drawing/2014/main" id="{531D8ACB-267D-4E4F-A0D5-11D407476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993" y="9654284"/>
            <a:ext cx="2014501" cy="2014501"/>
          </a:xfrm>
          <a:prstGeom prst="rect">
            <a:avLst/>
          </a:prstGeom>
          <a:noFill/>
          <a:extLst>
            <a:ext uri="{909E8E84-426E-40DD-AFC4-6F175D3DCCD1}">
              <a14:hiddenFill xmlns:a14="http://schemas.microsoft.com/office/drawing/2010/main">
                <a:solidFill>
                  <a:srgbClr val="FFFFFF"/>
                </a:solidFill>
              </a14:hiddenFill>
            </a:ext>
          </a:extLst>
        </p:spPr>
      </p:pic>
      <p:sp>
        <p:nvSpPr>
          <p:cNvPr id="37" name="Content Placeholder 2">
            <a:extLst>
              <a:ext uri="{FF2B5EF4-FFF2-40B4-BE49-F238E27FC236}">
                <a16:creationId xmlns:a16="http://schemas.microsoft.com/office/drawing/2014/main" id="{CD05EC05-33BD-4232-8814-B9E3A3CB012B}"/>
              </a:ext>
            </a:extLst>
          </p:cNvPr>
          <p:cNvSpPr txBox="1">
            <a:spLocks/>
          </p:cNvSpPr>
          <p:nvPr/>
        </p:nvSpPr>
        <p:spPr>
          <a:xfrm>
            <a:off x="2473922" y="11790935"/>
            <a:ext cx="6394642" cy="558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Align with EU Legislation</a:t>
            </a:r>
          </a:p>
          <a:p>
            <a:pPr marL="0" indent="0" algn="ctr">
              <a:lnSpc>
                <a:spcPct val="120000"/>
              </a:lnSpc>
              <a:spcBef>
                <a:spcPts val="0"/>
              </a:spcBef>
              <a:spcAft>
                <a:spcPts val="1800"/>
              </a:spcAft>
              <a:buNone/>
            </a:pPr>
            <a:endParaRPr lang="en-GB" sz="2400"/>
          </a:p>
        </p:txBody>
      </p:sp>
      <p:pic>
        <p:nvPicPr>
          <p:cNvPr id="38" name="Picture 37">
            <a:extLst>
              <a:ext uri="{FF2B5EF4-FFF2-40B4-BE49-F238E27FC236}">
                <a16:creationId xmlns:a16="http://schemas.microsoft.com/office/drawing/2014/main" id="{03237D1D-F300-4898-88D1-6C1DFBDC4EBE}"/>
              </a:ext>
            </a:extLst>
          </p:cNvPr>
          <p:cNvPicPr>
            <a:picLocks noChangeAspect="1"/>
          </p:cNvPicPr>
          <p:nvPr/>
        </p:nvPicPr>
        <p:blipFill>
          <a:blip r:embed="rId6"/>
          <a:stretch>
            <a:fillRect/>
          </a:stretch>
        </p:blipFill>
        <p:spPr>
          <a:xfrm>
            <a:off x="12629377" y="9776754"/>
            <a:ext cx="1939595" cy="1637412"/>
          </a:xfrm>
          <a:prstGeom prst="rect">
            <a:avLst/>
          </a:prstGeom>
        </p:spPr>
      </p:pic>
      <p:pic>
        <p:nvPicPr>
          <p:cNvPr id="1026" name="Picture 2" descr="The Project - MAESHA">
            <a:extLst>
              <a:ext uri="{FF2B5EF4-FFF2-40B4-BE49-F238E27FC236}">
                <a16:creationId xmlns:a16="http://schemas.microsoft.com/office/drawing/2014/main" id="{EA8D19A8-E8B4-4492-973F-A5F5C6640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7237" y="830372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y - Free security icons">
            <a:extLst>
              <a:ext uri="{FF2B5EF4-FFF2-40B4-BE49-F238E27FC236}">
                <a16:creationId xmlns:a16="http://schemas.microsoft.com/office/drawing/2014/main" id="{1E28ED5B-9577-4784-BE68-A8E5F338F3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30875" y="772152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ffice Worker Icons - Free SVG &amp; PNG Office Worker Images - Noun Project">
            <a:extLst>
              <a:ext uri="{FF2B5EF4-FFF2-40B4-BE49-F238E27FC236}">
                <a16:creationId xmlns:a16="http://schemas.microsoft.com/office/drawing/2014/main" id="{B8A324EA-DFE7-41CC-A998-9C5E161D16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21049" y="5733402"/>
            <a:ext cx="2143124" cy="2143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 Zero Icons - Free SVG &amp; PNG Net Zero Images - Noun Project">
            <a:extLst>
              <a:ext uri="{FF2B5EF4-FFF2-40B4-BE49-F238E27FC236}">
                <a16:creationId xmlns:a16="http://schemas.microsoft.com/office/drawing/2014/main" id="{B1A9503C-3729-455E-BF9E-B70C3FAC66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8720" y="2722023"/>
            <a:ext cx="2491383" cy="24913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JRC Energy Scenarios">
            <a:extLst>
              <a:ext uri="{FF2B5EF4-FFF2-40B4-BE49-F238E27FC236}">
                <a16:creationId xmlns:a16="http://schemas.microsoft.com/office/drawing/2014/main" id="{5F9849F9-597B-4B79-BB0A-F36EED04AE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58430" y="2920954"/>
            <a:ext cx="1813197" cy="18131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ndsock Wind 0 Icons - Free SVG &amp; PNG Windsock Wind 0 Images - Noun Project">
            <a:extLst>
              <a:ext uri="{FF2B5EF4-FFF2-40B4-BE49-F238E27FC236}">
                <a16:creationId xmlns:a16="http://schemas.microsoft.com/office/drawing/2014/main" id="{CE2056E2-8030-4B0E-BFB8-909FAC802F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5537" y="485752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ur seasons Icon - Free PNG &amp; SVG 2724665 - Noun Project">
            <a:extLst>
              <a:ext uri="{FF2B5EF4-FFF2-40B4-BE49-F238E27FC236}">
                <a16:creationId xmlns:a16="http://schemas.microsoft.com/office/drawing/2014/main" id="{5A9CBADC-7097-4C95-B92E-086AF2EC0D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76374" y="767419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5" name="Content Placeholder 2">
            <a:extLst>
              <a:ext uri="{FF2B5EF4-FFF2-40B4-BE49-F238E27FC236}">
                <a16:creationId xmlns:a16="http://schemas.microsoft.com/office/drawing/2014/main" id="{7E46D1F1-FA16-4F43-B906-284AD5454F99}"/>
              </a:ext>
            </a:extLst>
          </p:cNvPr>
          <p:cNvSpPr txBox="1">
            <a:spLocks/>
          </p:cNvSpPr>
          <p:nvPr/>
        </p:nvSpPr>
        <p:spPr>
          <a:xfrm>
            <a:off x="12046217" y="11576400"/>
            <a:ext cx="3225064"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Large Storage Volumes</a:t>
            </a:r>
          </a:p>
          <a:p>
            <a:pPr marL="0" indent="0" algn="ctr">
              <a:lnSpc>
                <a:spcPct val="120000"/>
              </a:lnSpc>
              <a:spcBef>
                <a:spcPts val="0"/>
              </a:spcBef>
              <a:spcAft>
                <a:spcPts val="1800"/>
              </a:spcAft>
              <a:buNone/>
            </a:pPr>
            <a:endParaRPr lang="en-GB" sz="2400"/>
          </a:p>
        </p:txBody>
      </p:sp>
      <p:pic>
        <p:nvPicPr>
          <p:cNvPr id="46" name="Picture 20" descr="Gas pipeline - Free industry icons">
            <a:extLst>
              <a:ext uri="{FF2B5EF4-FFF2-40B4-BE49-F238E27FC236}">
                <a16:creationId xmlns:a16="http://schemas.microsoft.com/office/drawing/2014/main" id="{68784040-1BD3-45C5-9732-B5E1A69D66A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96015" y="9447746"/>
            <a:ext cx="1900195" cy="1900195"/>
          </a:xfrm>
          <a:prstGeom prst="rect">
            <a:avLst/>
          </a:prstGeom>
          <a:noFill/>
          <a:extLst>
            <a:ext uri="{909E8E84-426E-40DD-AFC4-6F175D3DCCD1}">
              <a14:hiddenFill xmlns:a14="http://schemas.microsoft.com/office/drawing/2010/main">
                <a:solidFill>
                  <a:srgbClr val="FFFFFF"/>
                </a:solidFill>
              </a14:hiddenFill>
            </a:ext>
          </a:extLst>
        </p:spPr>
      </p:pic>
      <p:sp>
        <p:nvSpPr>
          <p:cNvPr id="47" name="Content Placeholder 2">
            <a:extLst>
              <a:ext uri="{FF2B5EF4-FFF2-40B4-BE49-F238E27FC236}">
                <a16:creationId xmlns:a16="http://schemas.microsoft.com/office/drawing/2014/main" id="{C8695629-67B0-409F-BE45-0E4E496A6D5C}"/>
              </a:ext>
            </a:extLst>
          </p:cNvPr>
          <p:cNvSpPr txBox="1">
            <a:spLocks/>
          </p:cNvSpPr>
          <p:nvPr/>
        </p:nvSpPr>
        <p:spPr>
          <a:xfrm>
            <a:off x="20203053" y="11414634"/>
            <a:ext cx="2918628"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Utilise Existing Infrastructure</a:t>
            </a:r>
          </a:p>
          <a:p>
            <a:pPr marL="0" indent="0" algn="ctr">
              <a:lnSpc>
                <a:spcPct val="120000"/>
              </a:lnSpc>
              <a:spcBef>
                <a:spcPts val="0"/>
              </a:spcBef>
              <a:spcAft>
                <a:spcPts val="1800"/>
              </a:spcAft>
              <a:buNone/>
            </a:pPr>
            <a:endParaRPr lang="en-GB" sz="2400"/>
          </a:p>
        </p:txBody>
      </p:sp>
      <p:pic>
        <p:nvPicPr>
          <p:cNvPr id="2050" name="Picture 2" descr="island icon – Best hotel in Sao Tome">
            <a:extLst>
              <a:ext uri="{FF2B5EF4-FFF2-40B4-BE49-F238E27FC236}">
                <a16:creationId xmlns:a16="http://schemas.microsoft.com/office/drawing/2014/main" id="{EB4F1B43-3D1C-4621-9364-335028EBB64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01697" y="2194037"/>
            <a:ext cx="2132375" cy="3014352"/>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2">
            <a:extLst>
              <a:ext uri="{FF2B5EF4-FFF2-40B4-BE49-F238E27FC236}">
                <a16:creationId xmlns:a16="http://schemas.microsoft.com/office/drawing/2014/main" id="{30E688A5-6E8F-4938-B938-6DF51C03CF00}"/>
              </a:ext>
            </a:extLst>
          </p:cNvPr>
          <p:cNvSpPr txBox="1">
            <a:spLocks/>
          </p:cNvSpPr>
          <p:nvPr/>
        </p:nvSpPr>
        <p:spPr>
          <a:xfrm>
            <a:off x="19213294" y="4562700"/>
            <a:ext cx="3909182" cy="1802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Export</a:t>
            </a:r>
          </a:p>
          <a:p>
            <a:pPr marL="0" indent="0" algn="ctr">
              <a:lnSpc>
                <a:spcPct val="120000"/>
              </a:lnSpc>
              <a:spcBef>
                <a:spcPts val="0"/>
              </a:spcBef>
              <a:spcAft>
                <a:spcPts val="1800"/>
              </a:spcAft>
              <a:buNone/>
            </a:pPr>
            <a:endParaRPr lang="en-GB" sz="2400"/>
          </a:p>
        </p:txBody>
      </p:sp>
    </p:spTree>
    <p:extLst>
      <p:ext uri="{BB962C8B-B14F-4D97-AF65-F5344CB8AC3E}">
        <p14:creationId xmlns:p14="http://schemas.microsoft.com/office/powerpoint/2010/main" val="420425117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a:extLst>
              <a:ext uri="{FF2B5EF4-FFF2-40B4-BE49-F238E27FC236}">
                <a16:creationId xmlns:a16="http://schemas.microsoft.com/office/drawing/2014/main" id="{42F9C880-DCB8-4499-9244-B05C9F6DF2B1}"/>
              </a:ext>
            </a:extLst>
          </p:cNvPr>
          <p:cNvSpPr txBox="1">
            <a:spLocks/>
          </p:cNvSpPr>
          <p:nvPr/>
        </p:nvSpPr>
        <p:spPr>
          <a:xfrm rot="18611999">
            <a:off x="16792716" y="6246532"/>
            <a:ext cx="2265622"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Energy storage</a:t>
            </a:r>
          </a:p>
        </p:txBody>
      </p:sp>
      <p:sp>
        <p:nvSpPr>
          <p:cNvPr id="8" name="Oval 7">
            <a:extLst>
              <a:ext uri="{FF2B5EF4-FFF2-40B4-BE49-F238E27FC236}">
                <a16:creationId xmlns:a16="http://schemas.microsoft.com/office/drawing/2014/main" id="{C440545D-04A4-4F0C-B96C-CED040DC2ADE}"/>
              </a:ext>
            </a:extLst>
          </p:cNvPr>
          <p:cNvSpPr/>
          <p:nvPr/>
        </p:nvSpPr>
        <p:spPr>
          <a:xfrm>
            <a:off x="8813625" y="4977638"/>
            <a:ext cx="3600000" cy="3600000"/>
          </a:xfrm>
          <a:prstGeom prst="ellipse">
            <a:avLst/>
          </a:prstGeom>
          <a:noFill/>
          <a:ln w="381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3" name="Picture 4" descr="Free Bus Icon, Symbol. PNG, SVG Download.">
            <a:extLst>
              <a:ext uri="{FF2B5EF4-FFF2-40B4-BE49-F238E27FC236}">
                <a16:creationId xmlns:a16="http://schemas.microsoft.com/office/drawing/2014/main" id="{F0DCDBEC-9E04-40E5-9A57-670537844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951689" y="3030766"/>
            <a:ext cx="1381016" cy="1381016"/>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5">
            <a:extLst>
              <a:ext uri="{FF2B5EF4-FFF2-40B4-BE49-F238E27FC236}">
                <a16:creationId xmlns:a16="http://schemas.microsoft.com/office/drawing/2014/main" id="{759DB7AF-ECBB-4E5A-A9B9-D3AE7D12342C}"/>
              </a:ext>
            </a:extLst>
          </p:cNvPr>
          <p:cNvPicPr>
            <a:picLocks noChangeAspect="1"/>
          </p:cNvPicPr>
          <p:nvPr/>
        </p:nvPicPr>
        <p:blipFill>
          <a:blip r:embed="rId4"/>
          <a:stretch>
            <a:fillRect/>
          </a:stretch>
        </p:blipFill>
        <p:spPr>
          <a:xfrm flipH="1">
            <a:off x="3910775" y="4263819"/>
            <a:ext cx="1584021" cy="967263"/>
          </a:xfrm>
          <a:prstGeom prst="rect">
            <a:avLst/>
          </a:prstGeom>
        </p:spPr>
      </p:pic>
      <p:pic>
        <p:nvPicPr>
          <p:cNvPr id="1026" name="Picture 2" descr="Lorry - Free transport icons">
            <a:extLst>
              <a:ext uri="{FF2B5EF4-FFF2-40B4-BE49-F238E27FC236}">
                <a16:creationId xmlns:a16="http://schemas.microsoft.com/office/drawing/2014/main" id="{A1B417C7-53D1-41F0-B74F-2AB6160D7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3780" y="2534596"/>
            <a:ext cx="1381016" cy="13810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hip Vector SVG Icon (57) - SVG Repo">
            <a:extLst>
              <a:ext uri="{FF2B5EF4-FFF2-40B4-BE49-F238E27FC236}">
                <a16:creationId xmlns:a16="http://schemas.microsoft.com/office/drawing/2014/main" id="{07FF797F-837E-4916-BF70-4EC6166A8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179" y="10367459"/>
            <a:ext cx="1584020" cy="15840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as pipeline - Free industry icons">
            <a:extLst>
              <a:ext uri="{FF2B5EF4-FFF2-40B4-BE49-F238E27FC236}">
                <a16:creationId xmlns:a16="http://schemas.microsoft.com/office/drawing/2014/main" id="{F84689CB-B0E6-43D5-A040-FA6A4B974AD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7792" y="6901795"/>
            <a:ext cx="1900195" cy="190019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dustrial Icon | IconBros">
            <a:extLst>
              <a:ext uri="{FF2B5EF4-FFF2-40B4-BE49-F238E27FC236}">
                <a16:creationId xmlns:a16="http://schemas.microsoft.com/office/drawing/2014/main" id="{23012E56-364E-498D-BA14-EB4C2293CC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97882" y="1803098"/>
            <a:ext cx="1900195" cy="19001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See the source image">
            <a:extLst>
              <a:ext uri="{FF2B5EF4-FFF2-40B4-BE49-F238E27FC236}">
                <a16:creationId xmlns:a16="http://schemas.microsoft.com/office/drawing/2014/main" id="{85DB82E1-680F-4914-B92B-4861E07027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125149" y="4802285"/>
            <a:ext cx="1580808" cy="1580808"/>
          </a:xfrm>
          <a:prstGeom prst="rect">
            <a:avLst/>
          </a:prstGeom>
          <a:noFill/>
          <a:extLst>
            <a:ext uri="{909E8E84-426E-40DD-AFC4-6F175D3DCCD1}">
              <a14:hiddenFill xmlns:a14="http://schemas.microsoft.com/office/drawing/2010/main">
                <a:solidFill>
                  <a:srgbClr val="FFFFFF"/>
                </a:solidFill>
              </a14:hiddenFill>
            </a:ext>
          </a:extLst>
        </p:spPr>
      </p:pic>
      <p:sp>
        <p:nvSpPr>
          <p:cNvPr id="84" name="Arc 83">
            <a:extLst>
              <a:ext uri="{FF2B5EF4-FFF2-40B4-BE49-F238E27FC236}">
                <a16:creationId xmlns:a16="http://schemas.microsoft.com/office/drawing/2014/main" id="{F2EF300F-EF21-45A9-A0D2-2892543C22FB}"/>
              </a:ext>
            </a:extLst>
          </p:cNvPr>
          <p:cNvSpPr/>
          <p:nvPr/>
        </p:nvSpPr>
        <p:spPr>
          <a:xfrm rot="17552167" flipH="1" flipV="1">
            <a:off x="2385412" y="5390518"/>
            <a:ext cx="9242588" cy="4875210"/>
          </a:xfrm>
          <a:prstGeom prst="arc">
            <a:avLst>
              <a:gd name="adj1" fmla="val 16044659"/>
              <a:gd name="adj2" fmla="val 18518818"/>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85" name="Arc 84">
            <a:extLst>
              <a:ext uri="{FF2B5EF4-FFF2-40B4-BE49-F238E27FC236}">
                <a16:creationId xmlns:a16="http://schemas.microsoft.com/office/drawing/2014/main" id="{E04D9C86-1FE9-42F6-BD3C-500B2D3DDF72}"/>
              </a:ext>
            </a:extLst>
          </p:cNvPr>
          <p:cNvSpPr/>
          <p:nvPr/>
        </p:nvSpPr>
        <p:spPr>
          <a:xfrm rot="12441094" flipH="1" flipV="1">
            <a:off x="1401749" y="4109884"/>
            <a:ext cx="9242588" cy="4875210"/>
          </a:xfrm>
          <a:prstGeom prst="arc">
            <a:avLst>
              <a:gd name="adj1" fmla="val 15236747"/>
              <a:gd name="adj2" fmla="val 18518818"/>
            </a:avLst>
          </a:prstGeom>
          <a:ln w="38100">
            <a:solidFill>
              <a:schemeClr val="tx1">
                <a:lumMod val="75000"/>
                <a:lumOff val="25000"/>
              </a:schemeClr>
            </a:solidFill>
            <a:headEnd type="triangle" w="lg" len="lg"/>
            <a:tailEnd type="non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pic>
        <p:nvPicPr>
          <p:cNvPr id="1048" name="Picture 24" descr="Garbage Truck Icon - Free PNG &amp; SVG 596477 - Noun Project">
            <a:extLst>
              <a:ext uri="{FF2B5EF4-FFF2-40B4-BE49-F238E27FC236}">
                <a16:creationId xmlns:a16="http://schemas.microsoft.com/office/drawing/2014/main" id="{19654533-5079-4F95-A0F3-FEB322CFD6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5037" y="4428247"/>
            <a:ext cx="1605670" cy="160567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ree Icon | Apartment">
            <a:extLst>
              <a:ext uri="{FF2B5EF4-FFF2-40B4-BE49-F238E27FC236}">
                <a16:creationId xmlns:a16="http://schemas.microsoft.com/office/drawing/2014/main" id="{303C258D-95BE-4221-BDD9-150760558B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246682" y="9479574"/>
            <a:ext cx="1980365" cy="198036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7877BFEB-DB50-49EA-ACA2-956C192924CD}"/>
              </a:ext>
            </a:extLst>
          </p:cNvPr>
          <p:cNvPicPr>
            <a:picLocks noChangeAspect="1"/>
          </p:cNvPicPr>
          <p:nvPr/>
        </p:nvPicPr>
        <p:blipFill>
          <a:blip r:embed="rId12"/>
          <a:stretch>
            <a:fillRect/>
          </a:stretch>
        </p:blipFill>
        <p:spPr>
          <a:xfrm>
            <a:off x="22050451" y="482362"/>
            <a:ext cx="1901674" cy="1800000"/>
          </a:xfrm>
          <a:prstGeom prst="rect">
            <a:avLst/>
          </a:prstGeom>
        </p:spPr>
      </p:pic>
      <p:sp>
        <p:nvSpPr>
          <p:cNvPr id="93" name="Arc 92">
            <a:extLst>
              <a:ext uri="{FF2B5EF4-FFF2-40B4-BE49-F238E27FC236}">
                <a16:creationId xmlns:a16="http://schemas.microsoft.com/office/drawing/2014/main" id="{536933BF-2737-4053-9657-CADEA46A0A1C}"/>
              </a:ext>
            </a:extLst>
          </p:cNvPr>
          <p:cNvSpPr/>
          <p:nvPr/>
        </p:nvSpPr>
        <p:spPr>
          <a:xfrm rot="19593071" flipV="1">
            <a:off x="7013811" y="640852"/>
            <a:ext cx="9242588" cy="4875210"/>
          </a:xfrm>
          <a:prstGeom prst="arc">
            <a:avLst>
              <a:gd name="adj1" fmla="val 15458088"/>
              <a:gd name="adj2" fmla="val 18757184"/>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94" name="Arc 93">
            <a:extLst>
              <a:ext uri="{FF2B5EF4-FFF2-40B4-BE49-F238E27FC236}">
                <a16:creationId xmlns:a16="http://schemas.microsoft.com/office/drawing/2014/main" id="{37818212-FE3A-48DA-B447-154249EF37A6}"/>
              </a:ext>
            </a:extLst>
          </p:cNvPr>
          <p:cNvSpPr/>
          <p:nvPr/>
        </p:nvSpPr>
        <p:spPr>
          <a:xfrm rot="1593114" flipV="1">
            <a:off x="9689027" y="2812047"/>
            <a:ext cx="9242588" cy="4875210"/>
          </a:xfrm>
          <a:prstGeom prst="arc">
            <a:avLst>
              <a:gd name="adj1" fmla="val 15437878"/>
              <a:gd name="adj2" fmla="val 18518818"/>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95" name="Arc 94">
            <a:extLst>
              <a:ext uri="{FF2B5EF4-FFF2-40B4-BE49-F238E27FC236}">
                <a16:creationId xmlns:a16="http://schemas.microsoft.com/office/drawing/2014/main" id="{26C7D642-AC39-43EB-A694-0B9D14E261A5}"/>
              </a:ext>
            </a:extLst>
          </p:cNvPr>
          <p:cNvSpPr/>
          <p:nvPr/>
        </p:nvSpPr>
        <p:spPr>
          <a:xfrm rot="18786527" flipV="1">
            <a:off x="11424270" y="3188725"/>
            <a:ext cx="9242588" cy="4875210"/>
          </a:xfrm>
          <a:prstGeom prst="arc">
            <a:avLst>
              <a:gd name="adj1" fmla="val 15437878"/>
              <a:gd name="adj2" fmla="val 18323525"/>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96" name="Arc 95">
            <a:extLst>
              <a:ext uri="{FF2B5EF4-FFF2-40B4-BE49-F238E27FC236}">
                <a16:creationId xmlns:a16="http://schemas.microsoft.com/office/drawing/2014/main" id="{F2D825BD-4571-4D71-9535-A0C897F0348D}"/>
              </a:ext>
            </a:extLst>
          </p:cNvPr>
          <p:cNvSpPr/>
          <p:nvPr/>
        </p:nvSpPr>
        <p:spPr>
          <a:xfrm rot="2331591">
            <a:off x="11823414" y="8203126"/>
            <a:ext cx="9242588" cy="4875210"/>
          </a:xfrm>
          <a:prstGeom prst="arc">
            <a:avLst>
              <a:gd name="adj1" fmla="val 15437878"/>
              <a:gd name="adj2" fmla="val 17978649"/>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cxnSp>
        <p:nvCxnSpPr>
          <p:cNvPr id="13" name="Straight Arrow Connector 12">
            <a:extLst>
              <a:ext uri="{FF2B5EF4-FFF2-40B4-BE49-F238E27FC236}">
                <a16:creationId xmlns:a16="http://schemas.microsoft.com/office/drawing/2014/main" id="{C0BFFB4A-FF5C-4355-90A6-3DBDE0134369}"/>
              </a:ext>
            </a:extLst>
          </p:cNvPr>
          <p:cNvCxnSpPr/>
          <p:nvPr/>
        </p:nvCxnSpPr>
        <p:spPr>
          <a:xfrm>
            <a:off x="20334227" y="5595457"/>
            <a:ext cx="564500" cy="0"/>
          </a:xfrm>
          <a:prstGeom prst="straightConnector1">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cxnSp>
      <p:sp>
        <p:nvSpPr>
          <p:cNvPr id="99" name="Arc 98">
            <a:extLst>
              <a:ext uri="{FF2B5EF4-FFF2-40B4-BE49-F238E27FC236}">
                <a16:creationId xmlns:a16="http://schemas.microsoft.com/office/drawing/2014/main" id="{2F4AD850-DF87-4CB9-AEFB-FFCA2D3D00B3}"/>
              </a:ext>
            </a:extLst>
          </p:cNvPr>
          <p:cNvSpPr/>
          <p:nvPr/>
        </p:nvSpPr>
        <p:spPr>
          <a:xfrm rot="6129999">
            <a:off x="14849589" y="4039418"/>
            <a:ext cx="9242588" cy="4875210"/>
          </a:xfrm>
          <a:prstGeom prst="arc">
            <a:avLst>
              <a:gd name="adj1" fmla="val 15722624"/>
              <a:gd name="adj2" fmla="val 19209797"/>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100" name="Arc 99">
            <a:extLst>
              <a:ext uri="{FF2B5EF4-FFF2-40B4-BE49-F238E27FC236}">
                <a16:creationId xmlns:a16="http://schemas.microsoft.com/office/drawing/2014/main" id="{63117B6F-CE96-49B8-ACAE-A7F767D77D65}"/>
              </a:ext>
            </a:extLst>
          </p:cNvPr>
          <p:cNvSpPr/>
          <p:nvPr/>
        </p:nvSpPr>
        <p:spPr>
          <a:xfrm rot="3464496" flipH="1">
            <a:off x="14948275" y="3970705"/>
            <a:ext cx="9242588" cy="4875210"/>
          </a:xfrm>
          <a:prstGeom prst="arc">
            <a:avLst>
              <a:gd name="adj1" fmla="val 17705956"/>
              <a:gd name="adj2" fmla="val 21170990"/>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120" name="Title 1">
            <a:extLst>
              <a:ext uri="{FF2B5EF4-FFF2-40B4-BE49-F238E27FC236}">
                <a16:creationId xmlns:a16="http://schemas.microsoft.com/office/drawing/2014/main" id="{6FE7A542-AA16-43A2-A644-27853239A794}"/>
              </a:ext>
            </a:extLst>
          </p:cNvPr>
          <p:cNvSpPr>
            <a:spLocks noGrp="1"/>
          </p:cNvSpPr>
          <p:nvPr>
            <p:ph type="title"/>
          </p:nvPr>
        </p:nvSpPr>
        <p:spPr>
          <a:xfrm>
            <a:off x="1030288" y="1079500"/>
            <a:ext cx="21971000" cy="1433163"/>
          </a:xfrm>
        </p:spPr>
        <p:txBody>
          <a:bodyPr/>
          <a:lstStyle/>
          <a:p>
            <a:r>
              <a:rPr lang="en-GB"/>
              <a:t>Hydrogen Routes to Market</a:t>
            </a:r>
          </a:p>
        </p:txBody>
      </p:sp>
      <p:cxnSp>
        <p:nvCxnSpPr>
          <p:cNvPr id="121" name="Straight Connector 120">
            <a:extLst>
              <a:ext uri="{FF2B5EF4-FFF2-40B4-BE49-F238E27FC236}">
                <a16:creationId xmlns:a16="http://schemas.microsoft.com/office/drawing/2014/main" id="{BBCEA83E-57D9-43E5-A18F-3EE3E754A570}"/>
              </a:ext>
            </a:extLst>
          </p:cNvPr>
          <p:cNvCxnSpPr/>
          <p:nvPr/>
        </p:nvCxnSpPr>
        <p:spPr>
          <a:xfrm>
            <a:off x="1030287" y="2111037"/>
            <a:ext cx="13212000"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1072" name="Picture 48" descr="17,604 Hydrogen Stock Illustrations, Cliparts and Royalty Free Hydrogen  Vectors">
            <a:extLst>
              <a:ext uri="{FF2B5EF4-FFF2-40B4-BE49-F238E27FC236}">
                <a16:creationId xmlns:a16="http://schemas.microsoft.com/office/drawing/2014/main" id="{C2A53C98-B433-4B3D-82E5-9DCA774E25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57578" y="5767292"/>
            <a:ext cx="2314893" cy="2006241"/>
          </a:xfrm>
          <a:prstGeom prst="rect">
            <a:avLst/>
          </a:prstGeom>
          <a:noFill/>
          <a:extLst>
            <a:ext uri="{909E8E84-426E-40DD-AFC4-6F175D3DCCD1}">
              <a14:hiddenFill xmlns:a14="http://schemas.microsoft.com/office/drawing/2010/main">
                <a:solidFill>
                  <a:srgbClr val="FFFFFF"/>
                </a:solidFill>
              </a14:hiddenFill>
            </a:ext>
          </a:extLst>
        </p:spPr>
      </p:pic>
      <p:sp>
        <p:nvSpPr>
          <p:cNvPr id="122" name="Content Placeholder 2">
            <a:extLst>
              <a:ext uri="{FF2B5EF4-FFF2-40B4-BE49-F238E27FC236}">
                <a16:creationId xmlns:a16="http://schemas.microsoft.com/office/drawing/2014/main" id="{C59C3E45-5105-44BE-A529-387BFBDD33DF}"/>
              </a:ext>
            </a:extLst>
          </p:cNvPr>
          <p:cNvSpPr txBox="1">
            <a:spLocks/>
          </p:cNvSpPr>
          <p:nvPr/>
        </p:nvSpPr>
        <p:spPr>
          <a:xfrm rot="1839441">
            <a:off x="6826885" y="4225740"/>
            <a:ext cx="2844242"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Road mobility</a:t>
            </a:r>
          </a:p>
        </p:txBody>
      </p:sp>
      <p:sp>
        <p:nvSpPr>
          <p:cNvPr id="124" name="Content Placeholder 2">
            <a:extLst>
              <a:ext uri="{FF2B5EF4-FFF2-40B4-BE49-F238E27FC236}">
                <a16:creationId xmlns:a16="http://schemas.microsoft.com/office/drawing/2014/main" id="{D3BE8236-D248-4A3F-B830-A5FD8A20045B}"/>
              </a:ext>
            </a:extLst>
          </p:cNvPr>
          <p:cNvSpPr txBox="1">
            <a:spLocks/>
          </p:cNvSpPr>
          <p:nvPr/>
        </p:nvSpPr>
        <p:spPr>
          <a:xfrm rot="17716093">
            <a:off x="7844600" y="9191436"/>
            <a:ext cx="3028940"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t>Export</a:t>
            </a:r>
          </a:p>
        </p:txBody>
      </p:sp>
      <p:sp>
        <p:nvSpPr>
          <p:cNvPr id="125" name="Content Placeholder 2">
            <a:extLst>
              <a:ext uri="{FF2B5EF4-FFF2-40B4-BE49-F238E27FC236}">
                <a16:creationId xmlns:a16="http://schemas.microsoft.com/office/drawing/2014/main" id="{2FCD31CB-F9DE-43AE-ADC2-489690C713EA}"/>
              </a:ext>
            </a:extLst>
          </p:cNvPr>
          <p:cNvSpPr txBox="1">
            <a:spLocks/>
          </p:cNvSpPr>
          <p:nvPr/>
        </p:nvSpPr>
        <p:spPr>
          <a:xfrm rot="19429648">
            <a:off x="11784249" y="3885588"/>
            <a:ext cx="3028940"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Industrial processes</a:t>
            </a:r>
          </a:p>
        </p:txBody>
      </p:sp>
      <p:sp>
        <p:nvSpPr>
          <p:cNvPr id="153" name="Content Placeholder 2">
            <a:extLst>
              <a:ext uri="{FF2B5EF4-FFF2-40B4-BE49-F238E27FC236}">
                <a16:creationId xmlns:a16="http://schemas.microsoft.com/office/drawing/2014/main" id="{2DD5CE05-DCA9-47B5-8265-BD27989A27C6}"/>
              </a:ext>
            </a:extLst>
          </p:cNvPr>
          <p:cNvSpPr txBox="1">
            <a:spLocks/>
          </p:cNvSpPr>
          <p:nvPr/>
        </p:nvSpPr>
        <p:spPr>
          <a:xfrm rot="1464294">
            <a:off x="12612890" y="7773904"/>
            <a:ext cx="2265622"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Grid injection</a:t>
            </a:r>
          </a:p>
        </p:txBody>
      </p:sp>
      <p:pic>
        <p:nvPicPr>
          <p:cNvPr id="34" name="Picture 16" descr="Ship Vector SVG Icon (57) - SVG Repo">
            <a:extLst>
              <a:ext uri="{FF2B5EF4-FFF2-40B4-BE49-F238E27FC236}">
                <a16:creationId xmlns:a16="http://schemas.microsoft.com/office/drawing/2014/main" id="{C88A6E4D-7DC1-4487-B219-176271666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7722" y="8932077"/>
            <a:ext cx="1584020" cy="158402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606589ED-7131-4987-A6F9-2F910FF59911}"/>
              </a:ext>
            </a:extLst>
          </p:cNvPr>
          <p:cNvPicPr>
            <a:picLocks noChangeAspect="1"/>
          </p:cNvPicPr>
          <p:nvPr/>
        </p:nvPicPr>
        <p:blipFill>
          <a:blip r:embed="rId14"/>
          <a:stretch>
            <a:fillRect/>
          </a:stretch>
        </p:blipFill>
        <p:spPr>
          <a:xfrm>
            <a:off x="2712059" y="7356424"/>
            <a:ext cx="1900195" cy="1381016"/>
          </a:xfrm>
          <a:prstGeom prst="rect">
            <a:avLst/>
          </a:prstGeom>
        </p:spPr>
      </p:pic>
      <p:sp>
        <p:nvSpPr>
          <p:cNvPr id="36" name="Arc 35">
            <a:extLst>
              <a:ext uri="{FF2B5EF4-FFF2-40B4-BE49-F238E27FC236}">
                <a16:creationId xmlns:a16="http://schemas.microsoft.com/office/drawing/2014/main" id="{774FB08D-19B6-423C-8E89-56382C15CD36}"/>
              </a:ext>
            </a:extLst>
          </p:cNvPr>
          <p:cNvSpPr/>
          <p:nvPr/>
        </p:nvSpPr>
        <p:spPr>
          <a:xfrm rot="19727184" flipH="1" flipV="1">
            <a:off x="1843424" y="2853082"/>
            <a:ext cx="9242588" cy="4875210"/>
          </a:xfrm>
          <a:prstGeom prst="arc">
            <a:avLst>
              <a:gd name="adj1" fmla="val 15437878"/>
              <a:gd name="adj2" fmla="val 18518818"/>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pic>
        <p:nvPicPr>
          <p:cNvPr id="37" name="Picture 26" descr="Train Icons - Free SVG &amp; PNG Train Images - Noun Project">
            <a:extLst>
              <a:ext uri="{FF2B5EF4-FFF2-40B4-BE49-F238E27FC236}">
                <a16:creationId xmlns:a16="http://schemas.microsoft.com/office/drawing/2014/main" id="{1158135C-1A25-4084-8F70-B58525DC0F1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47972" y="8963010"/>
            <a:ext cx="1546591" cy="1546591"/>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5A81E42E-4F18-4EE2-AEC7-9D130995FB75}"/>
              </a:ext>
            </a:extLst>
          </p:cNvPr>
          <p:cNvSpPr txBox="1">
            <a:spLocks/>
          </p:cNvSpPr>
          <p:nvPr/>
        </p:nvSpPr>
        <p:spPr>
          <a:xfrm rot="19801992">
            <a:off x="6046847" y="7718428"/>
            <a:ext cx="3028940"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fontScale="925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buFontTx/>
              <a:buNone/>
            </a:pPr>
            <a:r>
              <a:rPr lang="en-GB" sz="2500"/>
              <a:t>Hard to abate mobility</a:t>
            </a:r>
          </a:p>
        </p:txBody>
      </p:sp>
      <p:sp>
        <p:nvSpPr>
          <p:cNvPr id="39" name="Content Placeholder 2">
            <a:extLst>
              <a:ext uri="{FF2B5EF4-FFF2-40B4-BE49-F238E27FC236}">
                <a16:creationId xmlns:a16="http://schemas.microsoft.com/office/drawing/2014/main" id="{7A5AAADA-A825-46C5-87E2-F99D39E7DE36}"/>
              </a:ext>
            </a:extLst>
          </p:cNvPr>
          <p:cNvSpPr txBox="1">
            <a:spLocks/>
          </p:cNvSpPr>
          <p:nvPr/>
        </p:nvSpPr>
        <p:spPr>
          <a:xfrm>
            <a:off x="7256319" y="11951479"/>
            <a:ext cx="1115005" cy="699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100" dirty="0">
                <a:solidFill>
                  <a:schemeClr val="tx1">
                    <a:lumMod val="50000"/>
                    <a:lumOff val="50000"/>
                  </a:schemeClr>
                </a:solidFill>
              </a:rPr>
              <a:t>~ 2035</a:t>
            </a:r>
          </a:p>
        </p:txBody>
      </p:sp>
      <p:sp>
        <p:nvSpPr>
          <p:cNvPr id="40" name="Content Placeholder 2">
            <a:extLst>
              <a:ext uri="{FF2B5EF4-FFF2-40B4-BE49-F238E27FC236}">
                <a16:creationId xmlns:a16="http://schemas.microsoft.com/office/drawing/2014/main" id="{76A8562A-15B5-43BC-A733-E5669CF21C29}"/>
              </a:ext>
            </a:extLst>
          </p:cNvPr>
          <p:cNvSpPr txBox="1">
            <a:spLocks/>
          </p:cNvSpPr>
          <p:nvPr/>
        </p:nvSpPr>
        <p:spPr>
          <a:xfrm>
            <a:off x="15470903" y="8916800"/>
            <a:ext cx="1115005" cy="699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100">
                <a:solidFill>
                  <a:schemeClr val="tx1">
                    <a:lumMod val="50000"/>
                    <a:lumOff val="50000"/>
                  </a:schemeClr>
                </a:solidFill>
              </a:rPr>
              <a:t>~ 2030</a:t>
            </a:r>
          </a:p>
        </p:txBody>
      </p:sp>
      <p:sp>
        <p:nvSpPr>
          <p:cNvPr id="41" name="Content Placeholder 2">
            <a:extLst>
              <a:ext uri="{FF2B5EF4-FFF2-40B4-BE49-F238E27FC236}">
                <a16:creationId xmlns:a16="http://schemas.microsoft.com/office/drawing/2014/main" id="{F628DB8C-AAB5-4E62-9F92-B6344C1C0F5A}"/>
              </a:ext>
            </a:extLst>
          </p:cNvPr>
          <p:cNvSpPr txBox="1">
            <a:spLocks/>
          </p:cNvSpPr>
          <p:nvPr/>
        </p:nvSpPr>
        <p:spPr>
          <a:xfrm>
            <a:off x="2189079" y="10665964"/>
            <a:ext cx="2632508" cy="699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100">
                <a:solidFill>
                  <a:schemeClr val="tx1">
                    <a:lumMod val="50000"/>
                    <a:lumOff val="50000"/>
                  </a:schemeClr>
                </a:solidFill>
              </a:rPr>
              <a:t>~ 2030 small scale</a:t>
            </a:r>
          </a:p>
        </p:txBody>
      </p:sp>
      <p:sp>
        <p:nvSpPr>
          <p:cNvPr id="42" name="Content Placeholder 2">
            <a:extLst>
              <a:ext uri="{FF2B5EF4-FFF2-40B4-BE49-F238E27FC236}">
                <a16:creationId xmlns:a16="http://schemas.microsoft.com/office/drawing/2014/main" id="{5E1594DB-3133-4941-AB4B-96C868434678}"/>
              </a:ext>
            </a:extLst>
          </p:cNvPr>
          <p:cNvSpPr txBox="1">
            <a:spLocks/>
          </p:cNvSpPr>
          <p:nvPr/>
        </p:nvSpPr>
        <p:spPr>
          <a:xfrm>
            <a:off x="2093539" y="5977745"/>
            <a:ext cx="2961864" cy="96726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100">
                <a:solidFill>
                  <a:schemeClr val="tx1">
                    <a:lumMod val="50000"/>
                    <a:lumOff val="50000"/>
                  </a:schemeClr>
                </a:solidFill>
              </a:rPr>
              <a:t>Now (small scale)</a:t>
            </a:r>
          </a:p>
          <a:p>
            <a:pPr marL="0" indent="0" algn="ctr">
              <a:lnSpc>
                <a:spcPct val="120000"/>
              </a:lnSpc>
              <a:spcBef>
                <a:spcPts val="0"/>
              </a:spcBef>
              <a:buFontTx/>
              <a:buNone/>
            </a:pPr>
            <a:r>
              <a:rPr lang="en-GB" sz="2100">
                <a:solidFill>
                  <a:schemeClr val="tx1">
                    <a:lumMod val="50000"/>
                    <a:lumOff val="50000"/>
                  </a:schemeClr>
                </a:solidFill>
              </a:rPr>
              <a:t>~ 2030 medium scale</a:t>
            </a:r>
          </a:p>
        </p:txBody>
      </p:sp>
      <p:sp>
        <p:nvSpPr>
          <p:cNvPr id="43" name="Content Placeholder 2">
            <a:extLst>
              <a:ext uri="{FF2B5EF4-FFF2-40B4-BE49-F238E27FC236}">
                <a16:creationId xmlns:a16="http://schemas.microsoft.com/office/drawing/2014/main" id="{5DDA5CAF-8AF0-4725-A0D0-D569AB9B7769}"/>
              </a:ext>
            </a:extLst>
          </p:cNvPr>
          <p:cNvSpPr txBox="1">
            <a:spLocks/>
          </p:cNvSpPr>
          <p:nvPr/>
        </p:nvSpPr>
        <p:spPr>
          <a:xfrm>
            <a:off x="14888261" y="3644122"/>
            <a:ext cx="1802255" cy="10757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fontScale="85000" lnSpcReduction="100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solidFill>
                  <a:schemeClr val="tx1">
                    <a:lumMod val="50000"/>
                    <a:lumOff val="50000"/>
                  </a:schemeClr>
                </a:solidFill>
              </a:rPr>
              <a:t>Now</a:t>
            </a:r>
          </a:p>
          <a:p>
            <a:pPr marL="0" indent="0" algn="ctr">
              <a:lnSpc>
                <a:spcPct val="120000"/>
              </a:lnSpc>
              <a:spcBef>
                <a:spcPts val="0"/>
              </a:spcBef>
              <a:buFontTx/>
              <a:buNone/>
            </a:pPr>
            <a:r>
              <a:rPr lang="en-GB" sz="2500">
                <a:solidFill>
                  <a:schemeClr val="tx1">
                    <a:lumMod val="50000"/>
                    <a:lumOff val="50000"/>
                  </a:schemeClr>
                </a:solidFill>
              </a:rPr>
              <a:t>(low demand)</a:t>
            </a:r>
          </a:p>
        </p:txBody>
      </p:sp>
      <p:sp>
        <p:nvSpPr>
          <p:cNvPr id="45" name="Arc 44">
            <a:extLst>
              <a:ext uri="{FF2B5EF4-FFF2-40B4-BE49-F238E27FC236}">
                <a16:creationId xmlns:a16="http://schemas.microsoft.com/office/drawing/2014/main" id="{A9021073-D4D1-42F2-BBAE-0DE7549A3E6D}"/>
              </a:ext>
            </a:extLst>
          </p:cNvPr>
          <p:cNvSpPr/>
          <p:nvPr/>
        </p:nvSpPr>
        <p:spPr>
          <a:xfrm rot="3517087" flipV="1">
            <a:off x="9311229" y="5557095"/>
            <a:ext cx="9242588" cy="4875210"/>
          </a:xfrm>
          <a:prstGeom prst="arc">
            <a:avLst>
              <a:gd name="adj1" fmla="val 15437878"/>
              <a:gd name="adj2" fmla="val 17807824"/>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pic>
        <p:nvPicPr>
          <p:cNvPr id="1028" name="Picture 4" descr="Agriculture Icon - Free PNG &amp; SVG 639579 - Noun Project">
            <a:extLst>
              <a:ext uri="{FF2B5EF4-FFF2-40B4-BE49-F238E27FC236}">
                <a16:creationId xmlns:a16="http://schemas.microsoft.com/office/drawing/2014/main" id="{60139025-39CD-46C8-9543-4994FC88F2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28924" y="10549895"/>
            <a:ext cx="1435365" cy="14353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1E03BF-0E3D-4297-B5D2-5C133E025009}"/>
              </a:ext>
            </a:extLst>
          </p:cNvPr>
          <p:cNvPicPr>
            <a:picLocks noChangeAspect="1"/>
          </p:cNvPicPr>
          <p:nvPr/>
        </p:nvPicPr>
        <p:blipFill>
          <a:blip r:embed="rId17"/>
          <a:stretch>
            <a:fillRect/>
          </a:stretch>
        </p:blipFill>
        <p:spPr>
          <a:xfrm>
            <a:off x="18968000" y="4988407"/>
            <a:ext cx="1258125" cy="1275845"/>
          </a:xfrm>
          <a:prstGeom prst="rect">
            <a:avLst/>
          </a:prstGeom>
        </p:spPr>
      </p:pic>
      <p:sp>
        <p:nvSpPr>
          <p:cNvPr id="48" name="Content Placeholder 2">
            <a:extLst>
              <a:ext uri="{FF2B5EF4-FFF2-40B4-BE49-F238E27FC236}">
                <a16:creationId xmlns:a16="http://schemas.microsoft.com/office/drawing/2014/main" id="{103FF715-A37F-4916-B40C-AE2E3171EC9E}"/>
              </a:ext>
            </a:extLst>
          </p:cNvPr>
          <p:cNvSpPr txBox="1">
            <a:spLocks/>
          </p:cNvSpPr>
          <p:nvPr/>
        </p:nvSpPr>
        <p:spPr>
          <a:xfrm rot="3504582">
            <a:off x="10487910" y="9312339"/>
            <a:ext cx="2265622" cy="89997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500"/>
              <a:t>Agriculture</a:t>
            </a:r>
          </a:p>
        </p:txBody>
      </p:sp>
      <p:sp>
        <p:nvSpPr>
          <p:cNvPr id="49" name="Content Placeholder 2">
            <a:extLst>
              <a:ext uri="{FF2B5EF4-FFF2-40B4-BE49-F238E27FC236}">
                <a16:creationId xmlns:a16="http://schemas.microsoft.com/office/drawing/2014/main" id="{660D7E40-4CA7-4912-BC69-8D0E68AC264E}"/>
              </a:ext>
            </a:extLst>
          </p:cNvPr>
          <p:cNvSpPr txBox="1">
            <a:spLocks/>
          </p:cNvSpPr>
          <p:nvPr/>
        </p:nvSpPr>
        <p:spPr>
          <a:xfrm>
            <a:off x="12015788" y="12050914"/>
            <a:ext cx="2632508" cy="6992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FontTx/>
              <a:buNone/>
            </a:pPr>
            <a:r>
              <a:rPr lang="en-GB" sz="2100" dirty="0">
                <a:solidFill>
                  <a:schemeClr val="tx1">
                    <a:lumMod val="50000"/>
                    <a:lumOff val="50000"/>
                  </a:schemeClr>
                </a:solidFill>
              </a:rPr>
              <a:t>~ 2035</a:t>
            </a:r>
          </a:p>
        </p:txBody>
      </p:sp>
    </p:spTree>
    <p:extLst>
      <p:ext uri="{BB962C8B-B14F-4D97-AF65-F5344CB8AC3E}">
        <p14:creationId xmlns:p14="http://schemas.microsoft.com/office/powerpoint/2010/main" val="35319986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0923-B9E9-4DAD-83C1-603A034BF2C1}"/>
              </a:ext>
            </a:extLst>
          </p:cNvPr>
          <p:cNvSpPr>
            <a:spLocks noGrp="1"/>
          </p:cNvSpPr>
          <p:nvPr>
            <p:ph type="title"/>
          </p:nvPr>
        </p:nvSpPr>
        <p:spPr/>
        <p:txBody>
          <a:bodyPr/>
          <a:lstStyle/>
          <a:p>
            <a:r>
              <a:rPr lang="en-GB" dirty="0"/>
              <a:t>National Hydrogen Strategy</a:t>
            </a:r>
          </a:p>
        </p:txBody>
      </p:sp>
      <p:cxnSp>
        <p:nvCxnSpPr>
          <p:cNvPr id="9" name="Straight Connector 8">
            <a:extLst>
              <a:ext uri="{FF2B5EF4-FFF2-40B4-BE49-F238E27FC236}">
                <a16:creationId xmlns:a16="http://schemas.microsoft.com/office/drawing/2014/main" id="{EC3CBB7B-4F72-48FC-A34C-2456F5099BCD}"/>
              </a:ext>
            </a:extLst>
          </p:cNvPr>
          <p:cNvCxnSpPr/>
          <p:nvPr/>
        </p:nvCxnSpPr>
        <p:spPr>
          <a:xfrm>
            <a:off x="1030287" y="2111037"/>
            <a:ext cx="15758097"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8739C52C-D44E-4184-9344-1397B47418D8}"/>
              </a:ext>
            </a:extLst>
          </p:cNvPr>
          <p:cNvPicPr>
            <a:picLocks noChangeAspect="1"/>
          </p:cNvPicPr>
          <p:nvPr/>
        </p:nvPicPr>
        <p:blipFill>
          <a:blip r:embed="rId2"/>
          <a:stretch>
            <a:fillRect/>
          </a:stretch>
        </p:blipFill>
        <p:spPr>
          <a:xfrm>
            <a:off x="16520342" y="2245233"/>
            <a:ext cx="7147410" cy="10117449"/>
          </a:xfrm>
          <a:prstGeom prst="rect">
            <a:avLst/>
          </a:prstGeom>
          <a:ln>
            <a:noFill/>
          </a:ln>
          <a:effectLst>
            <a:outerShdw blurRad="292100" dist="139700" dir="2700000" algn="tl" rotWithShape="0">
              <a:srgbClr val="333333">
                <a:alpha val="65000"/>
              </a:srgbClr>
            </a:outerShdw>
          </a:effectLst>
        </p:spPr>
      </p:pic>
      <p:pic>
        <p:nvPicPr>
          <p:cNvPr id="1026" name="Picture 2" descr="Strategy - Free business icons">
            <a:extLst>
              <a:ext uri="{FF2B5EF4-FFF2-40B4-BE49-F238E27FC236}">
                <a16:creationId xmlns:a16="http://schemas.microsoft.com/office/drawing/2014/main" id="{AC732EFE-197C-455F-A504-6CBDDCA3B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93568" y="271780"/>
            <a:ext cx="1615440" cy="1615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242CB3-AD07-4D92-94B0-1CD8DC073D85}"/>
              </a:ext>
            </a:extLst>
          </p:cNvPr>
          <p:cNvPicPr>
            <a:picLocks noChangeAspect="1"/>
          </p:cNvPicPr>
          <p:nvPr/>
        </p:nvPicPr>
        <p:blipFill>
          <a:blip r:embed="rId4"/>
          <a:stretch>
            <a:fillRect/>
          </a:stretch>
        </p:blipFill>
        <p:spPr>
          <a:xfrm flipH="1">
            <a:off x="5198573" y="5909337"/>
            <a:ext cx="1584021" cy="967263"/>
          </a:xfrm>
          <a:prstGeom prst="rect">
            <a:avLst/>
          </a:prstGeom>
        </p:spPr>
      </p:pic>
      <p:pic>
        <p:nvPicPr>
          <p:cNvPr id="11" name="Picture 2" descr="Lorry - Free transport icons">
            <a:extLst>
              <a:ext uri="{FF2B5EF4-FFF2-40B4-BE49-F238E27FC236}">
                <a16:creationId xmlns:a16="http://schemas.microsoft.com/office/drawing/2014/main" id="{0E52BA5A-E7A0-4B2F-8A6D-A2D2493CA0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745242" y="4329887"/>
            <a:ext cx="1381016" cy="1381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2" descr="Industrial Icon | IconBros">
            <a:extLst>
              <a:ext uri="{FF2B5EF4-FFF2-40B4-BE49-F238E27FC236}">
                <a16:creationId xmlns:a16="http://schemas.microsoft.com/office/drawing/2014/main" id="{3BAB8978-7AF6-4404-91A0-C49D3D5F75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1470" y="5141779"/>
            <a:ext cx="1347160" cy="1347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See the source image">
            <a:extLst>
              <a:ext uri="{FF2B5EF4-FFF2-40B4-BE49-F238E27FC236}">
                <a16:creationId xmlns:a16="http://schemas.microsoft.com/office/drawing/2014/main" id="{CEEB2B95-9D14-4C67-A650-6E88EB5AE0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9999" y="8910339"/>
            <a:ext cx="1580808" cy="15808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AE981B3-F2E1-4E36-AD83-739B2FDAD1D2}"/>
              </a:ext>
            </a:extLst>
          </p:cNvPr>
          <p:cNvPicPr>
            <a:picLocks noChangeAspect="1"/>
          </p:cNvPicPr>
          <p:nvPr/>
        </p:nvPicPr>
        <p:blipFill>
          <a:blip r:embed="rId8"/>
          <a:stretch>
            <a:fillRect/>
          </a:stretch>
        </p:blipFill>
        <p:spPr>
          <a:xfrm>
            <a:off x="9071460" y="8047132"/>
            <a:ext cx="1258125" cy="1275845"/>
          </a:xfrm>
          <a:prstGeom prst="rect">
            <a:avLst/>
          </a:prstGeom>
        </p:spPr>
      </p:pic>
      <p:pic>
        <p:nvPicPr>
          <p:cNvPr id="15" name="Picture 16" descr="Ship Vector SVG Icon (57) - SVG Repo">
            <a:extLst>
              <a:ext uri="{FF2B5EF4-FFF2-40B4-BE49-F238E27FC236}">
                <a16:creationId xmlns:a16="http://schemas.microsoft.com/office/drawing/2014/main" id="{715ED316-3C46-44CA-B59A-EBEA87E3EC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9790" y="9594654"/>
            <a:ext cx="1354333" cy="1354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4725248-F32F-490A-8CF6-E0ABDFB34E78}"/>
              </a:ext>
            </a:extLst>
          </p:cNvPr>
          <p:cNvPicPr>
            <a:picLocks noChangeAspect="1"/>
          </p:cNvPicPr>
          <p:nvPr/>
        </p:nvPicPr>
        <p:blipFill>
          <a:blip r:embed="rId10"/>
          <a:stretch>
            <a:fillRect/>
          </a:stretch>
        </p:blipFill>
        <p:spPr>
          <a:xfrm>
            <a:off x="5231346" y="8145707"/>
            <a:ext cx="1566726" cy="1138659"/>
          </a:xfrm>
          <a:prstGeom prst="rect">
            <a:avLst/>
          </a:prstGeom>
        </p:spPr>
      </p:pic>
      <p:sp>
        <p:nvSpPr>
          <p:cNvPr id="17" name="Content Placeholder 2">
            <a:extLst>
              <a:ext uri="{FF2B5EF4-FFF2-40B4-BE49-F238E27FC236}">
                <a16:creationId xmlns:a16="http://schemas.microsoft.com/office/drawing/2014/main" id="{22974B2F-1EBA-4D93-BD74-3835F6622B71}"/>
              </a:ext>
            </a:extLst>
          </p:cNvPr>
          <p:cNvSpPr>
            <a:spLocks noGrp="1"/>
          </p:cNvSpPr>
          <p:nvPr>
            <p:ph sz="quarter" idx="10"/>
          </p:nvPr>
        </p:nvSpPr>
        <p:spPr>
          <a:xfrm>
            <a:off x="1030288" y="2767013"/>
            <a:ext cx="15081440" cy="762803"/>
          </a:xfrm>
        </p:spPr>
        <p:txBody>
          <a:bodyPr lIns="50800" tIns="50800" rIns="50800" bIns="50800" anchor="t">
            <a:normAutofit/>
          </a:bodyPr>
          <a:lstStyle/>
          <a:p>
            <a:pPr>
              <a:lnSpc>
                <a:spcPct val="120000"/>
              </a:lnSpc>
              <a:spcBef>
                <a:spcPts val="1500"/>
              </a:spcBef>
              <a:buFont typeface="Arial" panose="020B0604020202020204" pitchFamily="34" charset="0"/>
              <a:buChar char="•"/>
            </a:pPr>
            <a:r>
              <a:rPr lang="en-GB" sz="3200" dirty="0"/>
              <a:t>4 key end-uses:</a:t>
            </a:r>
          </a:p>
        </p:txBody>
      </p:sp>
      <p:cxnSp>
        <p:nvCxnSpPr>
          <p:cNvPr id="18" name="Straight Connector 17">
            <a:extLst>
              <a:ext uri="{FF2B5EF4-FFF2-40B4-BE49-F238E27FC236}">
                <a16:creationId xmlns:a16="http://schemas.microsoft.com/office/drawing/2014/main" id="{D69A99A0-91FA-41BE-8468-1FC17486C92C}"/>
              </a:ext>
            </a:extLst>
          </p:cNvPr>
          <p:cNvCxnSpPr>
            <a:stCxn id="7" idx="0"/>
            <a:endCxn id="7" idx="4"/>
          </p:cNvCxnSpPr>
          <p:nvPr/>
        </p:nvCxnSpPr>
        <p:spPr>
          <a:xfrm>
            <a:off x="8697970" y="3049340"/>
            <a:ext cx="0" cy="9000000"/>
          </a:xfrm>
          <a:prstGeom prst="line">
            <a:avLst/>
          </a:prstGeom>
          <a:noFill/>
          <a:ln w="25400" cap="flat">
            <a:solidFill>
              <a:schemeClr val="tx1">
                <a:lumMod val="75000"/>
                <a:lumOff val="2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08CD3556-C879-483C-9F23-588F7DB19D8C}"/>
              </a:ext>
            </a:extLst>
          </p:cNvPr>
          <p:cNvCxnSpPr>
            <a:stCxn id="7" idx="2"/>
            <a:endCxn id="7" idx="6"/>
          </p:cNvCxnSpPr>
          <p:nvPr/>
        </p:nvCxnSpPr>
        <p:spPr>
          <a:xfrm>
            <a:off x="4197970" y="7549340"/>
            <a:ext cx="9000000" cy="0"/>
          </a:xfrm>
          <a:prstGeom prst="line">
            <a:avLst/>
          </a:prstGeom>
          <a:noFill/>
          <a:ln w="25400" cap="flat">
            <a:solidFill>
              <a:schemeClr val="tx1">
                <a:lumMod val="75000"/>
                <a:lumOff val="25000"/>
              </a:schemeClr>
            </a:solidFill>
            <a:prstDash val="solid"/>
            <a:miter lim="400000"/>
          </a:ln>
          <a:effectLst/>
          <a:sp3d/>
        </p:spPr>
        <p:style>
          <a:lnRef idx="0">
            <a:scrgbClr r="0" g="0" b="0"/>
          </a:lnRef>
          <a:fillRef idx="0">
            <a:scrgbClr r="0" g="0" b="0"/>
          </a:fillRef>
          <a:effectRef idx="0">
            <a:scrgbClr r="0" g="0" b="0"/>
          </a:effectRef>
          <a:fontRef idx="none"/>
        </p:style>
      </p:cxnSp>
      <p:sp>
        <p:nvSpPr>
          <p:cNvPr id="30" name="Content Placeholder 2">
            <a:extLst>
              <a:ext uri="{FF2B5EF4-FFF2-40B4-BE49-F238E27FC236}">
                <a16:creationId xmlns:a16="http://schemas.microsoft.com/office/drawing/2014/main" id="{01E5E227-137A-4697-A2E5-968D7D3E670A}"/>
              </a:ext>
            </a:extLst>
          </p:cNvPr>
          <p:cNvSpPr txBox="1">
            <a:spLocks/>
          </p:cNvSpPr>
          <p:nvPr/>
        </p:nvSpPr>
        <p:spPr>
          <a:xfrm>
            <a:off x="2945483" y="4304579"/>
            <a:ext cx="1921736" cy="12598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1500"/>
              </a:spcBef>
              <a:buNone/>
            </a:pPr>
            <a:r>
              <a:rPr lang="en-GB" sz="2400" dirty="0"/>
              <a:t>Heavy goods transport</a:t>
            </a:r>
          </a:p>
        </p:txBody>
      </p:sp>
      <p:sp>
        <p:nvSpPr>
          <p:cNvPr id="31" name="Content Placeholder 2">
            <a:extLst>
              <a:ext uri="{FF2B5EF4-FFF2-40B4-BE49-F238E27FC236}">
                <a16:creationId xmlns:a16="http://schemas.microsoft.com/office/drawing/2014/main" id="{CCD92D4B-633B-4338-9876-460B55D83B92}"/>
              </a:ext>
            </a:extLst>
          </p:cNvPr>
          <p:cNvSpPr txBox="1">
            <a:spLocks/>
          </p:cNvSpPr>
          <p:nvPr/>
        </p:nvSpPr>
        <p:spPr>
          <a:xfrm>
            <a:off x="12645716" y="4304579"/>
            <a:ext cx="1921736" cy="12598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fontScale="92500" lnSpcReduction="100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1500"/>
              </a:spcBef>
              <a:buNone/>
            </a:pPr>
            <a:r>
              <a:rPr lang="en-GB" sz="2400" dirty="0"/>
              <a:t>Decarbonising industrial processes</a:t>
            </a:r>
          </a:p>
        </p:txBody>
      </p:sp>
      <p:sp>
        <p:nvSpPr>
          <p:cNvPr id="32" name="Content Placeholder 2">
            <a:extLst>
              <a:ext uri="{FF2B5EF4-FFF2-40B4-BE49-F238E27FC236}">
                <a16:creationId xmlns:a16="http://schemas.microsoft.com/office/drawing/2014/main" id="{2F0AA0A3-EBD5-48E1-A980-FE946AAECFD0}"/>
              </a:ext>
            </a:extLst>
          </p:cNvPr>
          <p:cNvSpPr txBox="1">
            <a:spLocks/>
          </p:cNvSpPr>
          <p:nvPr/>
        </p:nvSpPr>
        <p:spPr>
          <a:xfrm>
            <a:off x="12485357" y="9670922"/>
            <a:ext cx="2242453" cy="18979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fontScale="92500" lnSpcReduction="200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1500"/>
              </a:spcBef>
              <a:buNone/>
            </a:pPr>
            <a:r>
              <a:rPr lang="en-US" sz="2400" dirty="0"/>
              <a:t>Dispatchable flexible electricity &amp; long duration energy storage (inter-seasonal)</a:t>
            </a:r>
          </a:p>
        </p:txBody>
      </p:sp>
      <p:sp>
        <p:nvSpPr>
          <p:cNvPr id="33" name="Content Placeholder 2">
            <a:extLst>
              <a:ext uri="{FF2B5EF4-FFF2-40B4-BE49-F238E27FC236}">
                <a16:creationId xmlns:a16="http://schemas.microsoft.com/office/drawing/2014/main" id="{AA585339-6AD0-4262-AA7F-4ED3FAE28B96}"/>
              </a:ext>
            </a:extLst>
          </p:cNvPr>
          <p:cNvSpPr txBox="1">
            <a:spLocks/>
          </p:cNvSpPr>
          <p:nvPr/>
        </p:nvSpPr>
        <p:spPr>
          <a:xfrm>
            <a:off x="2945483" y="9989986"/>
            <a:ext cx="1921736" cy="12598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1500"/>
              </a:spcBef>
              <a:buNone/>
            </a:pPr>
            <a:r>
              <a:rPr lang="en-GB" sz="2400" dirty="0"/>
              <a:t>E-Fuels</a:t>
            </a:r>
          </a:p>
        </p:txBody>
      </p:sp>
      <p:sp>
        <p:nvSpPr>
          <p:cNvPr id="7" name="Oval 6">
            <a:extLst>
              <a:ext uri="{FF2B5EF4-FFF2-40B4-BE49-F238E27FC236}">
                <a16:creationId xmlns:a16="http://schemas.microsoft.com/office/drawing/2014/main" id="{86327DC2-C014-4BCA-8D6F-662E7324EF1F}"/>
              </a:ext>
            </a:extLst>
          </p:cNvPr>
          <p:cNvSpPr/>
          <p:nvPr/>
        </p:nvSpPr>
        <p:spPr>
          <a:xfrm>
            <a:off x="4197970" y="3049340"/>
            <a:ext cx="9000000" cy="9000000"/>
          </a:xfrm>
          <a:prstGeom prst="ellipse">
            <a:avLst/>
          </a:prstGeom>
          <a:solidFill>
            <a:srgbClr val="239987">
              <a:alpha val="20000"/>
            </a:srgb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8900744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D72-B9B1-419C-940D-8618EEA0D5ED}"/>
              </a:ext>
            </a:extLst>
          </p:cNvPr>
          <p:cNvSpPr>
            <a:spLocks noGrp="1"/>
          </p:cNvSpPr>
          <p:nvPr>
            <p:ph type="title"/>
          </p:nvPr>
        </p:nvSpPr>
        <p:spPr/>
        <p:txBody>
          <a:bodyPr/>
          <a:lstStyle/>
          <a:p>
            <a:r>
              <a:rPr lang="en-GB" dirty="0"/>
              <a:t>Hydrogen Projects &amp; Energy Parks</a:t>
            </a:r>
          </a:p>
        </p:txBody>
      </p:sp>
    </p:spTree>
    <p:extLst>
      <p:ext uri="{BB962C8B-B14F-4D97-AF65-F5344CB8AC3E}">
        <p14:creationId xmlns:p14="http://schemas.microsoft.com/office/powerpoint/2010/main" val="31612209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0923-B9E9-4DAD-83C1-603A034BF2C1}"/>
              </a:ext>
            </a:extLst>
          </p:cNvPr>
          <p:cNvSpPr>
            <a:spLocks noGrp="1"/>
          </p:cNvSpPr>
          <p:nvPr>
            <p:ph type="title"/>
          </p:nvPr>
        </p:nvSpPr>
        <p:spPr/>
        <p:txBody>
          <a:bodyPr/>
          <a:lstStyle/>
          <a:p>
            <a:r>
              <a:rPr lang="en-GB"/>
              <a:t>Phase I: Mt Lucas Hydrogen Project</a:t>
            </a:r>
          </a:p>
        </p:txBody>
      </p:sp>
      <p:sp>
        <p:nvSpPr>
          <p:cNvPr id="3" name="Content Placeholder 2">
            <a:extLst>
              <a:ext uri="{FF2B5EF4-FFF2-40B4-BE49-F238E27FC236}">
                <a16:creationId xmlns:a16="http://schemas.microsoft.com/office/drawing/2014/main" id="{83301122-B437-4B49-8F97-00CE8E47ECA7}"/>
              </a:ext>
            </a:extLst>
          </p:cNvPr>
          <p:cNvSpPr>
            <a:spLocks noGrp="1"/>
          </p:cNvSpPr>
          <p:nvPr>
            <p:ph sz="quarter" idx="10"/>
          </p:nvPr>
        </p:nvSpPr>
        <p:spPr>
          <a:xfrm>
            <a:off x="1030288" y="2767015"/>
            <a:ext cx="22707536" cy="2336050"/>
          </a:xfrm>
        </p:spPr>
        <p:txBody>
          <a:bodyPr lIns="50800" tIns="50800" rIns="50800" bIns="50800" anchor="t">
            <a:normAutofit/>
          </a:bodyPr>
          <a:lstStyle/>
          <a:p>
            <a:pPr>
              <a:lnSpc>
                <a:spcPct val="120000"/>
              </a:lnSpc>
              <a:buFont typeface="Arial" panose="020B0604020202020204" pitchFamily="34" charset="0"/>
              <a:buChar char="•"/>
            </a:pPr>
            <a:r>
              <a:rPr lang="en-GB" sz="3200"/>
              <a:t>The pilot project is a 2 MW electrolyser at our existing Mt Lucas windfarm.</a:t>
            </a:r>
          </a:p>
          <a:p>
            <a:pPr>
              <a:lnSpc>
                <a:spcPct val="120000"/>
              </a:lnSpc>
              <a:buFont typeface="Arial" panose="020B0604020202020204" pitchFamily="34" charset="0"/>
              <a:buChar char="•"/>
            </a:pPr>
            <a:r>
              <a:rPr lang="en-GB" sz="3200"/>
              <a:t>The planning stage design phase has been completed; some preparation works have started.</a:t>
            </a:r>
          </a:p>
        </p:txBody>
      </p:sp>
      <p:pic>
        <p:nvPicPr>
          <p:cNvPr id="6" name="Picture 5">
            <a:extLst>
              <a:ext uri="{FF2B5EF4-FFF2-40B4-BE49-F238E27FC236}">
                <a16:creationId xmlns:a16="http://schemas.microsoft.com/office/drawing/2014/main" id="{5F717643-8924-4B50-BE5C-BC46932EECDC}"/>
              </a:ext>
            </a:extLst>
          </p:cNvPr>
          <p:cNvPicPr>
            <a:picLocks noChangeAspect="1"/>
          </p:cNvPicPr>
          <p:nvPr/>
        </p:nvPicPr>
        <p:blipFill>
          <a:blip r:embed="rId2"/>
          <a:stretch>
            <a:fillRect/>
          </a:stretch>
        </p:blipFill>
        <p:spPr>
          <a:xfrm>
            <a:off x="22095369" y="446120"/>
            <a:ext cx="1811842" cy="1800000"/>
          </a:xfrm>
          <a:prstGeom prst="rect">
            <a:avLst/>
          </a:prstGeom>
        </p:spPr>
      </p:pic>
      <p:cxnSp>
        <p:nvCxnSpPr>
          <p:cNvPr id="9" name="Straight Connector 8">
            <a:extLst>
              <a:ext uri="{FF2B5EF4-FFF2-40B4-BE49-F238E27FC236}">
                <a16:creationId xmlns:a16="http://schemas.microsoft.com/office/drawing/2014/main" id="{EC3CBB7B-4F72-48FC-A34C-2456F5099BCD}"/>
              </a:ext>
            </a:extLst>
          </p:cNvPr>
          <p:cNvCxnSpPr/>
          <p:nvPr/>
        </p:nvCxnSpPr>
        <p:spPr>
          <a:xfrm>
            <a:off x="1030289" y="2111038"/>
            <a:ext cx="15758098"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1274F24B-4697-427E-AFF4-54FC810D5045}"/>
              </a:ext>
            </a:extLst>
          </p:cNvPr>
          <p:cNvSpPr txBox="1"/>
          <p:nvPr/>
        </p:nvSpPr>
        <p:spPr>
          <a:xfrm>
            <a:off x="1030289" y="4901036"/>
            <a:ext cx="8980958" cy="7571380"/>
          </a:xfrm>
          <a:prstGeom prst="rect">
            <a:avLst/>
          </a:prstGeom>
          <a:ln w="12700">
            <a:miter lim="400000"/>
          </a:ln>
        </p:spPr>
        <p:txBody>
          <a:bodyPr lIns="50800" tIns="50800" rIns="50800" bIns="50800" anchor="t">
            <a:normAutofit lnSpcReduction="10000"/>
          </a:bodyPr>
          <a:lstStyle>
            <a:lvl1pPr eaLnBrk="1" hangingPunct="1">
              <a:lnSpc>
                <a:spcPct val="120000"/>
              </a:lnSpc>
              <a:buClr>
                <a:schemeClr val="accent2"/>
              </a:buClr>
              <a:buSzPct val="100000"/>
              <a:buFont typeface="Arial" panose="020B0604020202020204" pitchFamily="34" charset="0"/>
              <a:defRPr sz="3200">
                <a:solidFill>
                  <a:schemeClr val="accent1"/>
                </a:solidFill>
              </a:defRPr>
            </a:lvl1pPr>
            <a:lvl2pPr eaLnBrk="1" hangingPunct="1">
              <a:buClr>
                <a:schemeClr val="accent2"/>
              </a:buClr>
              <a:buSzPct val="100000"/>
              <a:defRPr sz="4000">
                <a:solidFill>
                  <a:schemeClr val="accent1"/>
                </a:solidFill>
              </a:defRPr>
            </a:lvl2pPr>
            <a:lvl3pPr eaLnBrk="1" hangingPunct="1">
              <a:buClr>
                <a:schemeClr val="accent2"/>
              </a:buClr>
              <a:buSzPct val="100000"/>
              <a:defRPr sz="4000">
                <a:solidFill>
                  <a:schemeClr val="accent1"/>
                </a:solidFill>
              </a:defRPr>
            </a:lvl3pPr>
            <a:lvl4pPr eaLnBrk="1" hangingPunct="1">
              <a:buClr>
                <a:schemeClr val="accent2"/>
              </a:buClr>
              <a:buSzPct val="100000"/>
              <a:defRPr sz="4000">
                <a:solidFill>
                  <a:schemeClr val="accent1"/>
                </a:solidFill>
              </a:defRPr>
            </a:lvl4pPr>
            <a:lvl5pPr eaLnBrk="1" hangingPunct="1">
              <a:buClr>
                <a:schemeClr val="accent2"/>
              </a:buClr>
              <a:buSzPct val="100000"/>
              <a:defRPr sz="4000">
                <a:solidFill>
                  <a:schemeClr val="accent1"/>
                </a:solidFill>
              </a:defRPr>
            </a:lvl5pPr>
            <a:lvl6pPr eaLnBrk="1" hangingPunct="1"/>
            <a:lvl7pPr eaLnBrk="1" hangingPunct="1"/>
            <a:lvl8pPr eaLnBrk="1" hangingPunct="1"/>
            <a:lvl9pPr eaLnBrk="1" hangingPunct="1"/>
          </a:lstStyle>
          <a:p>
            <a:pPr marL="609584" indent="-609584" defTabSz="2438278">
              <a:spcBef>
                <a:spcPts val="4502"/>
              </a:spcBef>
            </a:pPr>
            <a:r>
              <a:rPr lang="en-GB" dirty="0"/>
              <a:t>Planning Consent received in May 2023.</a:t>
            </a:r>
          </a:p>
          <a:p>
            <a:pPr marL="609584" indent="-609584" defTabSz="2438278">
              <a:spcBef>
                <a:spcPts val="4502"/>
              </a:spcBef>
            </a:pPr>
            <a:r>
              <a:rPr lang="en-GB" dirty="0"/>
              <a:t>Procurement of electrolyser to start shortly due to long lead times for electrolysers.</a:t>
            </a:r>
          </a:p>
          <a:p>
            <a:pPr marL="609584" indent="-609584" defTabSz="2438278">
              <a:spcBef>
                <a:spcPts val="4502"/>
              </a:spcBef>
            </a:pPr>
            <a:r>
              <a:rPr lang="en-GB" dirty="0"/>
              <a:t>Bord </a:t>
            </a:r>
            <a:r>
              <a:rPr lang="en-GB" dirty="0" err="1"/>
              <a:t>na</a:t>
            </a:r>
            <a:r>
              <a:rPr lang="en-GB" dirty="0"/>
              <a:t> </a:t>
            </a:r>
            <a:r>
              <a:rPr lang="en-GB" dirty="0" err="1"/>
              <a:t>Móna</a:t>
            </a:r>
            <a:r>
              <a:rPr lang="en-GB" dirty="0"/>
              <a:t> is currently aiming for production of green hydrogen in 2025.</a:t>
            </a:r>
          </a:p>
          <a:p>
            <a:pPr marL="609584" indent="-609584" defTabSz="2438278">
              <a:spcBef>
                <a:spcPts val="4502"/>
              </a:spcBef>
            </a:pPr>
            <a:r>
              <a:rPr lang="en-GB" dirty="0"/>
              <a:t>The project would produce 200,000 kg of green hydrogen per year.</a:t>
            </a:r>
          </a:p>
          <a:p>
            <a:pPr marL="609584" indent="-609584" defTabSz="2438278">
              <a:spcBef>
                <a:spcPts val="4502"/>
              </a:spcBef>
            </a:pPr>
            <a:r>
              <a:rPr lang="en-GB" dirty="0"/>
              <a:t>The hydrogen produced will be used in the mobility sector.</a:t>
            </a:r>
          </a:p>
        </p:txBody>
      </p:sp>
      <p:pic>
        <p:nvPicPr>
          <p:cNvPr id="5" name="Picture 4" descr="A field with windmills in the background&#10;&#10;Description automatically generated">
            <a:extLst>
              <a:ext uri="{FF2B5EF4-FFF2-40B4-BE49-F238E27FC236}">
                <a16:creationId xmlns:a16="http://schemas.microsoft.com/office/drawing/2014/main" id="{26D641D9-AA9C-47EA-9223-46F91A163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9209" y="4901037"/>
            <a:ext cx="12958354" cy="7289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2994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d turbines icon. Wind power plant. Alternative energy industry.  Renewable and clean energy. Electricity generation 5562131 Vector Art at  Vecteezy">
            <a:extLst>
              <a:ext uri="{FF2B5EF4-FFF2-40B4-BE49-F238E27FC236}">
                <a16:creationId xmlns:a16="http://schemas.microsoft.com/office/drawing/2014/main" id="{AD3487B1-8FEF-4B28-8BB4-A08BE44418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140" y="4889928"/>
            <a:ext cx="5899976" cy="5899976"/>
          </a:xfrm>
          <a:prstGeom prst="rect">
            <a:avLst/>
          </a:prstGeom>
          <a:noFill/>
          <a:extLst>
            <a:ext uri="{909E8E84-426E-40DD-AFC4-6F175D3DCCD1}">
              <a14:hiddenFill xmlns:a14="http://schemas.microsoft.com/office/drawing/2010/main">
                <a:solidFill>
                  <a:srgbClr val="FFFFFF"/>
                </a:solidFill>
              </a14:hiddenFill>
            </a:ext>
          </a:extLst>
        </p:spPr>
      </p:pic>
      <p:sp>
        <p:nvSpPr>
          <p:cNvPr id="194" name="Renewable Energy…"/>
          <p:cNvSpPr txBox="1">
            <a:spLocks noGrp="1"/>
          </p:cNvSpPr>
          <p:nvPr>
            <p:ph sz="quarter" idx="10"/>
          </p:nvPr>
        </p:nvSpPr>
        <p:spPr>
          <a:xfrm>
            <a:off x="1040164" y="2734340"/>
            <a:ext cx="21974175" cy="6761035"/>
          </a:xfrm>
          <a:prstGeom prst="rect">
            <a:avLst/>
          </a:prstGeom>
        </p:spPr>
        <p:txBody>
          <a:bodyPr>
            <a:normAutofit/>
          </a:bodyPr>
          <a:lstStyle/>
          <a:p>
            <a:pPr marL="0" indent="0" algn="ctr">
              <a:spcBef>
                <a:spcPts val="0"/>
              </a:spcBef>
              <a:buNone/>
            </a:pPr>
            <a:r>
              <a:rPr lang="en-GB" sz="7200"/>
              <a:t>Bord </a:t>
            </a:r>
            <a:r>
              <a:rPr lang="en-GB" sz="7200" err="1"/>
              <a:t>na</a:t>
            </a:r>
            <a:r>
              <a:rPr lang="en-GB" sz="7200"/>
              <a:t> </a:t>
            </a:r>
            <a:r>
              <a:rPr lang="en-GB" sz="7200" err="1"/>
              <a:t>Móna’s</a:t>
            </a:r>
            <a:r>
              <a:rPr lang="en-GB" sz="7200"/>
              <a:t> Mt Lucas pilot project will produce  </a:t>
            </a:r>
            <a:r>
              <a:rPr lang="en-GB" sz="16600">
                <a:solidFill>
                  <a:schemeClr val="tx1">
                    <a:lumMod val="50000"/>
                    <a:lumOff val="50000"/>
                  </a:schemeClr>
                </a:solidFill>
              </a:rPr>
              <a:t>200,000 </a:t>
            </a:r>
            <a:r>
              <a:rPr lang="en-GB" sz="7200"/>
              <a:t>kg/a of Green H</a:t>
            </a:r>
            <a:r>
              <a:rPr lang="en-GB" sz="7200" baseline="-25000"/>
              <a:t>2</a:t>
            </a:r>
            <a:r>
              <a:rPr lang="en-GB" sz="7200"/>
              <a:t>.</a:t>
            </a:r>
          </a:p>
          <a:p>
            <a:pPr marL="0" indent="0" algn="ctr">
              <a:spcBef>
                <a:spcPts val="0"/>
              </a:spcBef>
              <a:buNone/>
            </a:pPr>
            <a:endParaRPr lang="en-GB" sz="7200"/>
          </a:p>
        </p:txBody>
      </p:sp>
      <p:pic>
        <p:nvPicPr>
          <p:cNvPr id="3076" name="Picture 4" descr="Weight Icon Png #301770 - Free Icons Library">
            <a:extLst>
              <a:ext uri="{FF2B5EF4-FFF2-40B4-BE49-F238E27FC236}">
                <a16:creationId xmlns:a16="http://schemas.microsoft.com/office/drawing/2014/main" id="{0F6164AC-3BF7-41B6-A008-61BE131268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90867" y="43669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7AF10D-33CD-4262-A844-5BA72B8069B3}"/>
              </a:ext>
            </a:extLst>
          </p:cNvPr>
          <p:cNvPicPr>
            <a:picLocks noChangeAspect="1"/>
          </p:cNvPicPr>
          <p:nvPr/>
        </p:nvPicPr>
        <p:blipFill>
          <a:blip r:embed="rId4"/>
          <a:stretch>
            <a:fillRect/>
          </a:stretch>
        </p:blipFill>
        <p:spPr>
          <a:xfrm>
            <a:off x="5442498" y="8567675"/>
            <a:ext cx="2045304" cy="2413985"/>
          </a:xfrm>
          <a:prstGeom prst="rect">
            <a:avLst/>
          </a:prstGeom>
        </p:spPr>
      </p:pic>
      <p:sp>
        <p:nvSpPr>
          <p:cNvPr id="8" name="TextBox 7">
            <a:extLst>
              <a:ext uri="{FF2B5EF4-FFF2-40B4-BE49-F238E27FC236}">
                <a16:creationId xmlns:a16="http://schemas.microsoft.com/office/drawing/2014/main" id="{DB4C1259-E173-4FC2-A905-B11E163A87C2}"/>
              </a:ext>
            </a:extLst>
          </p:cNvPr>
          <p:cNvSpPr txBox="1"/>
          <p:nvPr/>
        </p:nvSpPr>
        <p:spPr>
          <a:xfrm>
            <a:off x="10988694" y="8305338"/>
            <a:ext cx="11603677" cy="1643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hangingPunct="1">
              <a:spcBef>
                <a:spcPts val="0"/>
              </a:spcBef>
              <a:buNone/>
            </a:pPr>
            <a:r>
              <a:rPr lang="en-GB" sz="4000"/>
              <a:t>And, if used to replace diesel, would result in up to </a:t>
            </a:r>
            <a:r>
              <a:rPr lang="en-GB" sz="7200">
                <a:solidFill>
                  <a:schemeClr val="tx1">
                    <a:lumMod val="50000"/>
                    <a:lumOff val="50000"/>
                  </a:schemeClr>
                </a:solidFill>
              </a:rPr>
              <a:t>2,500</a:t>
            </a:r>
            <a:r>
              <a:rPr lang="en-GB" sz="4000">
                <a:solidFill>
                  <a:schemeClr val="tx1">
                    <a:lumMod val="50000"/>
                    <a:lumOff val="50000"/>
                  </a:schemeClr>
                </a:solidFill>
              </a:rPr>
              <a:t> </a:t>
            </a:r>
            <a:r>
              <a:rPr lang="en-GB" sz="4000"/>
              <a:t>tonnes of CO</a:t>
            </a:r>
            <a:r>
              <a:rPr lang="en-GB" sz="4000" baseline="-25000"/>
              <a:t>2</a:t>
            </a:r>
            <a:r>
              <a:rPr lang="en-GB" sz="4000"/>
              <a:t> savings per year.</a:t>
            </a:r>
          </a:p>
        </p:txBody>
      </p:sp>
      <p:pic>
        <p:nvPicPr>
          <p:cNvPr id="9" name="Picture 2" descr="CO2 cloud - Free nature icons">
            <a:extLst>
              <a:ext uri="{FF2B5EF4-FFF2-40B4-BE49-F238E27FC236}">
                <a16:creationId xmlns:a16="http://schemas.microsoft.com/office/drawing/2014/main" id="{D70D4A37-36E1-458A-8592-20BF936AC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7930" y="9329131"/>
            <a:ext cx="2785874" cy="2785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8E0534-A6AF-47A3-8D15-F1C85DA48D2F}"/>
              </a:ext>
            </a:extLst>
          </p:cNvPr>
          <p:cNvPicPr>
            <a:picLocks noChangeAspect="1"/>
          </p:cNvPicPr>
          <p:nvPr/>
        </p:nvPicPr>
        <p:blipFill>
          <a:blip r:embed="rId2"/>
          <a:stretch>
            <a:fillRect/>
          </a:stretch>
        </p:blipFill>
        <p:spPr>
          <a:xfrm>
            <a:off x="8674122" y="2687192"/>
            <a:ext cx="7282589" cy="9556801"/>
          </a:xfrm>
          <a:prstGeom prst="rect">
            <a:avLst/>
          </a:prstGeom>
        </p:spPr>
      </p:pic>
      <p:pic>
        <p:nvPicPr>
          <p:cNvPr id="28" name="Picture 2" descr="JRC Energy Scenarios">
            <a:extLst>
              <a:ext uri="{FF2B5EF4-FFF2-40B4-BE49-F238E27FC236}">
                <a16:creationId xmlns:a16="http://schemas.microsoft.com/office/drawing/2014/main" id="{A4FB6DA3-F244-4741-B127-BE2971C3B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9176" y="3834498"/>
            <a:ext cx="1336698" cy="133669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46348A1A-E2C3-4C0E-9BA8-B4737B54DA89}"/>
              </a:ext>
            </a:extLst>
          </p:cNvPr>
          <p:cNvSpPr/>
          <p:nvPr/>
        </p:nvSpPr>
        <p:spPr>
          <a:xfrm>
            <a:off x="5211683" y="2404471"/>
            <a:ext cx="2700000" cy="2700000"/>
          </a:xfrm>
          <a:prstGeom prst="ellipse">
            <a:avLst/>
          </a:prstGeom>
          <a:solidFill>
            <a:schemeClr val="tx1">
              <a:lumMod val="50000"/>
              <a:lumOff val="50000"/>
              <a:alpha val="20000"/>
            </a:scheme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E544395A-0630-4A4C-925D-BDF3C366E5FA}"/>
              </a:ext>
            </a:extLst>
          </p:cNvPr>
          <p:cNvSpPr>
            <a:spLocks noGrp="1"/>
          </p:cNvSpPr>
          <p:nvPr>
            <p:ph type="title"/>
          </p:nvPr>
        </p:nvSpPr>
        <p:spPr/>
        <p:txBody>
          <a:bodyPr/>
          <a:lstStyle/>
          <a:p>
            <a:r>
              <a:rPr lang="en-IE" dirty="0"/>
              <a:t>Phase II &amp; III Hydrogen Projects</a:t>
            </a:r>
          </a:p>
        </p:txBody>
      </p:sp>
      <p:cxnSp>
        <p:nvCxnSpPr>
          <p:cNvPr id="13" name="Straight Connector 12">
            <a:extLst>
              <a:ext uri="{FF2B5EF4-FFF2-40B4-BE49-F238E27FC236}">
                <a16:creationId xmlns:a16="http://schemas.microsoft.com/office/drawing/2014/main" id="{D574896C-C9D6-4CBF-9273-EF427FCC7508}"/>
              </a:ext>
            </a:extLst>
          </p:cNvPr>
          <p:cNvCxnSpPr/>
          <p:nvPr/>
        </p:nvCxnSpPr>
        <p:spPr>
          <a:xfrm>
            <a:off x="1668237" y="2111037"/>
            <a:ext cx="15758097"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sp>
        <p:nvSpPr>
          <p:cNvPr id="9" name="Oval 8">
            <a:extLst>
              <a:ext uri="{FF2B5EF4-FFF2-40B4-BE49-F238E27FC236}">
                <a16:creationId xmlns:a16="http://schemas.microsoft.com/office/drawing/2014/main" id="{1C7AC867-C6AD-42E1-91C1-A62D8B5C6776}"/>
              </a:ext>
            </a:extLst>
          </p:cNvPr>
          <p:cNvSpPr/>
          <p:nvPr/>
        </p:nvSpPr>
        <p:spPr>
          <a:xfrm>
            <a:off x="9896308" y="5506917"/>
            <a:ext cx="720000" cy="720000"/>
          </a:xfrm>
          <a:prstGeom prst="ellipse">
            <a:avLst/>
          </a:prstGeom>
          <a:solidFill>
            <a:schemeClr val="tx1">
              <a:lumMod val="50000"/>
              <a:lumOff val="50000"/>
              <a:alpha val="20000"/>
            </a:scheme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2" name="Picture 20" descr="Gas pipeline - Free industry icons">
            <a:extLst>
              <a:ext uri="{FF2B5EF4-FFF2-40B4-BE49-F238E27FC236}">
                <a16:creationId xmlns:a16="http://schemas.microsoft.com/office/drawing/2014/main" id="{4A706835-24A2-4A9C-A2A6-F0FE6A16EE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599" y="2778644"/>
            <a:ext cx="924777" cy="9247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D5F5AC2-FD52-4203-95C0-E6A4A4FCD199}"/>
              </a:ext>
            </a:extLst>
          </p:cNvPr>
          <p:cNvCxnSpPr>
            <a:cxnSpLocks/>
          </p:cNvCxnSpPr>
          <p:nvPr/>
        </p:nvCxnSpPr>
        <p:spPr>
          <a:xfrm flipH="1" flipV="1">
            <a:off x="8171633" y="4242816"/>
            <a:ext cx="1862558" cy="1176836"/>
          </a:xfrm>
          <a:prstGeom prst="straightConnector1">
            <a:avLst/>
          </a:prstGeom>
          <a:noFill/>
          <a:ln w="76200" cap="flat">
            <a:solidFill>
              <a:schemeClr val="tx1">
                <a:lumMod val="50000"/>
                <a:lumOff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Oval 14">
            <a:extLst>
              <a:ext uri="{FF2B5EF4-FFF2-40B4-BE49-F238E27FC236}">
                <a16:creationId xmlns:a16="http://schemas.microsoft.com/office/drawing/2014/main" id="{B590BDCE-6102-4C2E-902A-D37C3F3C48BC}"/>
              </a:ext>
            </a:extLst>
          </p:cNvPr>
          <p:cNvSpPr/>
          <p:nvPr/>
        </p:nvSpPr>
        <p:spPr>
          <a:xfrm>
            <a:off x="605658" y="7485734"/>
            <a:ext cx="2700000" cy="2700000"/>
          </a:xfrm>
          <a:prstGeom prst="ellipse">
            <a:avLst/>
          </a:prstGeom>
          <a:solidFill>
            <a:schemeClr val="tx1">
              <a:lumMod val="50000"/>
              <a:lumOff val="50000"/>
              <a:alpha val="20000"/>
            </a:scheme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Oval 15">
            <a:extLst>
              <a:ext uri="{FF2B5EF4-FFF2-40B4-BE49-F238E27FC236}">
                <a16:creationId xmlns:a16="http://schemas.microsoft.com/office/drawing/2014/main" id="{EFF4AD1A-3BC7-4F07-BEF9-C7ABF3D39321}"/>
              </a:ext>
            </a:extLst>
          </p:cNvPr>
          <p:cNvSpPr/>
          <p:nvPr/>
        </p:nvSpPr>
        <p:spPr>
          <a:xfrm>
            <a:off x="12690168" y="7696397"/>
            <a:ext cx="720000" cy="720000"/>
          </a:xfrm>
          <a:prstGeom prst="ellipse">
            <a:avLst/>
          </a:prstGeom>
          <a:solidFill>
            <a:schemeClr val="tx1">
              <a:lumMod val="50000"/>
              <a:lumOff val="50000"/>
              <a:alpha val="20000"/>
            </a:scheme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8" name="Straight Arrow Connector 17">
            <a:extLst>
              <a:ext uri="{FF2B5EF4-FFF2-40B4-BE49-F238E27FC236}">
                <a16:creationId xmlns:a16="http://schemas.microsoft.com/office/drawing/2014/main" id="{5BE9D85F-98A8-40F1-932B-EFB47BCE03E0}"/>
              </a:ext>
            </a:extLst>
          </p:cNvPr>
          <p:cNvCxnSpPr>
            <a:cxnSpLocks/>
          </p:cNvCxnSpPr>
          <p:nvPr/>
        </p:nvCxnSpPr>
        <p:spPr>
          <a:xfrm flipH="1">
            <a:off x="3468855" y="8160814"/>
            <a:ext cx="9058425" cy="517755"/>
          </a:xfrm>
          <a:prstGeom prst="straightConnector1">
            <a:avLst/>
          </a:prstGeom>
          <a:noFill/>
          <a:ln w="76200" cap="flat">
            <a:solidFill>
              <a:schemeClr val="tx1">
                <a:lumMod val="50000"/>
                <a:lumOff val="50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0" name="Picture 2" descr="Data Center Icon - Free PNG &amp; SVG 1955432 - Noun Project">
            <a:extLst>
              <a:ext uri="{FF2B5EF4-FFF2-40B4-BE49-F238E27FC236}">
                <a16:creationId xmlns:a16="http://schemas.microsoft.com/office/drawing/2014/main" id="{592584B1-ACE7-4454-BEEB-1E9E22962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55" y="8192067"/>
            <a:ext cx="1139338" cy="11393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ndustrial Icon | IconBros">
            <a:extLst>
              <a:ext uri="{FF2B5EF4-FFF2-40B4-BE49-F238E27FC236}">
                <a16:creationId xmlns:a16="http://schemas.microsoft.com/office/drawing/2014/main" id="{B4DF31AB-1F99-4BAC-9DCA-53C59CD1F2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0440" y="8972002"/>
            <a:ext cx="1023696" cy="10236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griculture Icon - Free PNG &amp; SVG 639579 - Noun Project">
            <a:extLst>
              <a:ext uri="{FF2B5EF4-FFF2-40B4-BE49-F238E27FC236}">
                <a16:creationId xmlns:a16="http://schemas.microsoft.com/office/drawing/2014/main" id="{A8235498-AEAA-49C0-896A-B8F161ABD2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15001" y="5178871"/>
            <a:ext cx="867453" cy="86745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5F862FC3-1947-48DE-931C-2DCD5B374BE2}"/>
              </a:ext>
            </a:extLst>
          </p:cNvPr>
          <p:cNvSpPr/>
          <p:nvPr/>
        </p:nvSpPr>
        <p:spPr>
          <a:xfrm>
            <a:off x="13078626" y="7336397"/>
            <a:ext cx="720000" cy="720000"/>
          </a:xfrm>
          <a:prstGeom prst="ellipse">
            <a:avLst/>
          </a:prstGeom>
          <a:solidFill>
            <a:srgbClr val="0070C0">
              <a:alpha val="20000"/>
            </a:srgbClr>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36" name="Straight Arrow Connector 35">
            <a:extLst>
              <a:ext uri="{FF2B5EF4-FFF2-40B4-BE49-F238E27FC236}">
                <a16:creationId xmlns:a16="http://schemas.microsoft.com/office/drawing/2014/main" id="{68763408-6607-405D-8A2B-238F8D18FBC9}"/>
              </a:ext>
            </a:extLst>
          </p:cNvPr>
          <p:cNvCxnSpPr>
            <a:cxnSpLocks/>
          </p:cNvCxnSpPr>
          <p:nvPr/>
        </p:nvCxnSpPr>
        <p:spPr>
          <a:xfrm flipV="1">
            <a:off x="13884042" y="5705856"/>
            <a:ext cx="2575158" cy="1630541"/>
          </a:xfrm>
          <a:prstGeom prst="straightConnector1">
            <a:avLst/>
          </a:prstGeom>
          <a:noFill/>
          <a:ln w="76200"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3" name="Picture 42">
            <a:extLst>
              <a:ext uri="{FF2B5EF4-FFF2-40B4-BE49-F238E27FC236}">
                <a16:creationId xmlns:a16="http://schemas.microsoft.com/office/drawing/2014/main" id="{E229547C-9230-4EB5-8A3D-5B3E811989C3}"/>
              </a:ext>
            </a:extLst>
          </p:cNvPr>
          <p:cNvPicPr>
            <a:picLocks noChangeAspect="1"/>
          </p:cNvPicPr>
          <p:nvPr/>
        </p:nvPicPr>
        <p:blipFill>
          <a:blip r:embed="rId8"/>
          <a:stretch>
            <a:fillRect/>
          </a:stretch>
        </p:blipFill>
        <p:spPr>
          <a:xfrm>
            <a:off x="22095367" y="446119"/>
            <a:ext cx="1811842" cy="1800000"/>
          </a:xfrm>
          <a:prstGeom prst="rect">
            <a:avLst/>
          </a:prstGeom>
        </p:spPr>
      </p:pic>
      <p:pic>
        <p:nvPicPr>
          <p:cNvPr id="25" name="Picture 2" descr="Lorry - Free transport icons">
            <a:extLst>
              <a:ext uri="{FF2B5EF4-FFF2-40B4-BE49-F238E27FC236}">
                <a16:creationId xmlns:a16="http://schemas.microsoft.com/office/drawing/2014/main" id="{F9309041-3D89-4CEF-9C06-D067647141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004166" y="7832665"/>
            <a:ext cx="1139337" cy="1139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ta Center Icon - Free PNG &amp; SVG 1955432 - Noun Project">
            <a:extLst>
              <a:ext uri="{FF2B5EF4-FFF2-40B4-BE49-F238E27FC236}">
                <a16:creationId xmlns:a16="http://schemas.microsoft.com/office/drawing/2014/main" id="{386B005D-050C-474B-BEC2-0982FD2A6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857" y="3703421"/>
            <a:ext cx="981825" cy="981825"/>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7E7EEF15-988D-480E-BD4E-987AB87E9C80}"/>
              </a:ext>
            </a:extLst>
          </p:cNvPr>
          <p:cNvSpPr txBox="1">
            <a:spLocks/>
          </p:cNvSpPr>
          <p:nvPr/>
        </p:nvSpPr>
        <p:spPr>
          <a:xfrm>
            <a:off x="19797145" y="3323277"/>
            <a:ext cx="4305911" cy="35347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800" b="1"/>
              <a:t>E-fuels production Project (onshore)</a:t>
            </a:r>
          </a:p>
          <a:p>
            <a:pPr marL="0" indent="0">
              <a:lnSpc>
                <a:spcPct val="120000"/>
              </a:lnSpc>
              <a:spcBef>
                <a:spcPts val="0"/>
              </a:spcBef>
              <a:spcAft>
                <a:spcPts val="300"/>
              </a:spcAft>
              <a:buNone/>
            </a:pPr>
            <a:r>
              <a:rPr lang="en-GB" sz="2800"/>
              <a:t>Production of hydrogen value added products such as e-methanol, SAF, green ammonia etc.</a:t>
            </a:r>
          </a:p>
          <a:p>
            <a:pPr marL="0" indent="0">
              <a:lnSpc>
                <a:spcPct val="120000"/>
              </a:lnSpc>
              <a:spcBef>
                <a:spcPts val="0"/>
              </a:spcBef>
              <a:spcAft>
                <a:spcPts val="300"/>
              </a:spcAft>
              <a:buNone/>
            </a:pPr>
            <a:endParaRPr lang="en-GB" sz="2800"/>
          </a:p>
        </p:txBody>
      </p:sp>
      <p:sp>
        <p:nvSpPr>
          <p:cNvPr id="32" name="Content Placeholder 2">
            <a:extLst>
              <a:ext uri="{FF2B5EF4-FFF2-40B4-BE49-F238E27FC236}">
                <a16:creationId xmlns:a16="http://schemas.microsoft.com/office/drawing/2014/main" id="{D3BE855B-5466-47BD-BAD5-501B35B6EA0B}"/>
              </a:ext>
            </a:extLst>
          </p:cNvPr>
          <p:cNvSpPr txBox="1">
            <a:spLocks/>
          </p:cNvSpPr>
          <p:nvPr/>
        </p:nvSpPr>
        <p:spPr>
          <a:xfrm>
            <a:off x="4042859" y="8972002"/>
            <a:ext cx="4305911" cy="98808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800" b="1" dirty="0"/>
              <a:t>H2 integrated in Energy Park</a:t>
            </a:r>
          </a:p>
          <a:p>
            <a:pPr marL="0" indent="0">
              <a:lnSpc>
                <a:spcPct val="120000"/>
              </a:lnSpc>
              <a:spcBef>
                <a:spcPts val="0"/>
              </a:spcBef>
              <a:spcAft>
                <a:spcPts val="300"/>
              </a:spcAft>
              <a:buNone/>
            </a:pPr>
            <a:r>
              <a:rPr lang="en-GB" sz="2800" dirty="0"/>
              <a:t>Production of hydrogen for flexible generation, back-up generation, hard to </a:t>
            </a:r>
            <a:r>
              <a:rPr lang="en-GB" sz="2800"/>
              <a:t>abate industry</a:t>
            </a:r>
            <a:endParaRPr lang="en-GB" sz="2800" dirty="0"/>
          </a:p>
        </p:txBody>
      </p:sp>
      <p:sp>
        <p:nvSpPr>
          <p:cNvPr id="37" name="Content Placeholder 2">
            <a:extLst>
              <a:ext uri="{FF2B5EF4-FFF2-40B4-BE49-F238E27FC236}">
                <a16:creationId xmlns:a16="http://schemas.microsoft.com/office/drawing/2014/main" id="{02CCD8A8-3333-4D68-B76E-109CE2BF8D1C}"/>
              </a:ext>
            </a:extLst>
          </p:cNvPr>
          <p:cNvSpPr txBox="1">
            <a:spLocks/>
          </p:cNvSpPr>
          <p:nvPr/>
        </p:nvSpPr>
        <p:spPr>
          <a:xfrm>
            <a:off x="653128" y="2354202"/>
            <a:ext cx="4305911" cy="69772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800" b="1"/>
              <a:t>H2 integrated in Energy Park &amp; hydrogen pipeline injection</a:t>
            </a:r>
          </a:p>
          <a:p>
            <a:pPr marL="0" indent="0">
              <a:lnSpc>
                <a:spcPct val="120000"/>
              </a:lnSpc>
              <a:spcBef>
                <a:spcPts val="0"/>
              </a:spcBef>
              <a:spcAft>
                <a:spcPts val="300"/>
              </a:spcAft>
              <a:buNone/>
            </a:pPr>
            <a:r>
              <a:rPr lang="en-GB" sz="2800"/>
              <a:t>Production of hydrogen for back-up generation and hydrogen pipeline injection</a:t>
            </a:r>
          </a:p>
        </p:txBody>
      </p:sp>
      <p:pic>
        <p:nvPicPr>
          <p:cNvPr id="39" name="Picture 2" descr="JRC Energy Scenarios">
            <a:extLst>
              <a:ext uri="{FF2B5EF4-FFF2-40B4-BE49-F238E27FC236}">
                <a16:creationId xmlns:a16="http://schemas.microsoft.com/office/drawing/2014/main" id="{43EF9D5B-BCC1-4FF0-9F6A-031C4AA6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4330" y="9038337"/>
            <a:ext cx="1456120" cy="145612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E835846D-1FFB-4C38-9825-5089DB24963E}"/>
              </a:ext>
            </a:extLst>
          </p:cNvPr>
          <p:cNvSpPr/>
          <p:nvPr/>
        </p:nvSpPr>
        <p:spPr>
          <a:xfrm>
            <a:off x="16623271" y="3663019"/>
            <a:ext cx="2700000" cy="2700000"/>
          </a:xfrm>
          <a:prstGeom prst="ellipse">
            <a:avLst/>
          </a:prstGeom>
          <a:solidFill>
            <a:srgbClr val="0070C0">
              <a:alpha val="20000"/>
            </a:srgbClr>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8" name="Oval 37">
            <a:extLst>
              <a:ext uri="{FF2B5EF4-FFF2-40B4-BE49-F238E27FC236}">
                <a16:creationId xmlns:a16="http://schemas.microsoft.com/office/drawing/2014/main" id="{0649C148-0AD9-4AAD-A78B-D4DF376D8C0F}"/>
              </a:ext>
            </a:extLst>
          </p:cNvPr>
          <p:cNvSpPr/>
          <p:nvPr/>
        </p:nvSpPr>
        <p:spPr>
          <a:xfrm>
            <a:off x="16842390" y="8416397"/>
            <a:ext cx="2700000" cy="2700000"/>
          </a:xfrm>
          <a:prstGeom prst="ellipse">
            <a:avLst/>
          </a:prstGeom>
          <a:solidFill>
            <a:srgbClr val="00B0F0">
              <a:alpha val="20000"/>
            </a:srgbClr>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0" name="Oval 39">
            <a:extLst>
              <a:ext uri="{FF2B5EF4-FFF2-40B4-BE49-F238E27FC236}">
                <a16:creationId xmlns:a16="http://schemas.microsoft.com/office/drawing/2014/main" id="{04720524-7368-4065-9B5D-7FE7F460A34C}"/>
              </a:ext>
            </a:extLst>
          </p:cNvPr>
          <p:cNvSpPr/>
          <p:nvPr/>
        </p:nvSpPr>
        <p:spPr>
          <a:xfrm>
            <a:off x="14164177" y="11028808"/>
            <a:ext cx="720000" cy="720000"/>
          </a:xfrm>
          <a:prstGeom prst="ellipse">
            <a:avLst/>
          </a:prstGeom>
          <a:solidFill>
            <a:srgbClr val="00B0F0">
              <a:alpha val="20000"/>
            </a:srgbClr>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41" name="Straight Arrow Connector 40">
            <a:extLst>
              <a:ext uri="{FF2B5EF4-FFF2-40B4-BE49-F238E27FC236}">
                <a16:creationId xmlns:a16="http://schemas.microsoft.com/office/drawing/2014/main" id="{14782B4A-209F-4EEC-880C-85CA7D0AF32D}"/>
              </a:ext>
            </a:extLst>
          </p:cNvPr>
          <p:cNvCxnSpPr>
            <a:cxnSpLocks/>
          </p:cNvCxnSpPr>
          <p:nvPr/>
        </p:nvCxnSpPr>
        <p:spPr>
          <a:xfrm flipV="1">
            <a:off x="14975977" y="10494457"/>
            <a:ext cx="1743173" cy="696568"/>
          </a:xfrm>
          <a:prstGeom prst="straightConnector1">
            <a:avLst/>
          </a:prstGeom>
          <a:noFill/>
          <a:ln w="76200" cap="flat">
            <a:solidFill>
              <a:srgbClr val="0070C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42" name="Content Placeholder 2">
            <a:extLst>
              <a:ext uri="{FF2B5EF4-FFF2-40B4-BE49-F238E27FC236}">
                <a16:creationId xmlns:a16="http://schemas.microsoft.com/office/drawing/2014/main" id="{4F2D651D-1864-46C2-9BAE-78EC9E09502B}"/>
              </a:ext>
            </a:extLst>
          </p:cNvPr>
          <p:cNvSpPr txBox="1">
            <a:spLocks/>
          </p:cNvSpPr>
          <p:nvPr/>
        </p:nvSpPr>
        <p:spPr>
          <a:xfrm>
            <a:off x="19797145" y="8841830"/>
            <a:ext cx="4451177" cy="35347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fontScale="92500" lnSpcReduction="10000"/>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800" b="1"/>
              <a:t>E-fuels production Project (offshore)</a:t>
            </a:r>
          </a:p>
          <a:p>
            <a:pPr marL="0" indent="0">
              <a:lnSpc>
                <a:spcPct val="120000"/>
              </a:lnSpc>
              <a:spcBef>
                <a:spcPts val="0"/>
              </a:spcBef>
              <a:spcAft>
                <a:spcPts val="300"/>
              </a:spcAft>
              <a:buNone/>
            </a:pPr>
            <a:r>
              <a:rPr lang="en-GB" sz="2800"/>
              <a:t>Production of hydrogen value added products such as e-methanol, SAF, green ammonia etc.</a:t>
            </a:r>
          </a:p>
          <a:p>
            <a:pPr marL="0" indent="0">
              <a:lnSpc>
                <a:spcPct val="120000"/>
              </a:lnSpc>
              <a:spcBef>
                <a:spcPts val="0"/>
              </a:spcBef>
              <a:spcAft>
                <a:spcPts val="300"/>
              </a:spcAft>
              <a:buNone/>
            </a:pPr>
            <a:r>
              <a:rPr lang="en-GB" sz="2800"/>
              <a:t>(location to be determined)</a:t>
            </a:r>
          </a:p>
          <a:p>
            <a:pPr marL="0" indent="0">
              <a:lnSpc>
                <a:spcPct val="120000"/>
              </a:lnSpc>
              <a:spcBef>
                <a:spcPts val="0"/>
              </a:spcBef>
              <a:spcAft>
                <a:spcPts val="300"/>
              </a:spcAft>
              <a:buNone/>
            </a:pPr>
            <a:endParaRPr lang="en-GB" sz="2800"/>
          </a:p>
        </p:txBody>
      </p:sp>
      <p:sp>
        <p:nvSpPr>
          <p:cNvPr id="44" name="Oval 43">
            <a:extLst>
              <a:ext uri="{FF2B5EF4-FFF2-40B4-BE49-F238E27FC236}">
                <a16:creationId xmlns:a16="http://schemas.microsoft.com/office/drawing/2014/main" id="{771BB4D5-0C7F-4B57-81A6-09FB75BE3C01}"/>
              </a:ext>
            </a:extLst>
          </p:cNvPr>
          <p:cNvSpPr/>
          <p:nvPr/>
        </p:nvSpPr>
        <p:spPr>
          <a:xfrm>
            <a:off x="6507857" y="12786557"/>
            <a:ext cx="720000" cy="720000"/>
          </a:xfrm>
          <a:prstGeom prst="ellipse">
            <a:avLst/>
          </a:prstGeom>
          <a:solidFill>
            <a:schemeClr val="tx1">
              <a:lumMod val="50000"/>
              <a:lumOff val="50000"/>
              <a:alpha val="20000"/>
            </a:schemeClr>
          </a:solidFill>
          <a:ln w="127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5" name="Oval 44">
            <a:extLst>
              <a:ext uri="{FF2B5EF4-FFF2-40B4-BE49-F238E27FC236}">
                <a16:creationId xmlns:a16="http://schemas.microsoft.com/office/drawing/2014/main" id="{A6E7209E-4723-423C-88F7-6888873D20C4}"/>
              </a:ext>
            </a:extLst>
          </p:cNvPr>
          <p:cNvSpPr/>
          <p:nvPr/>
        </p:nvSpPr>
        <p:spPr>
          <a:xfrm>
            <a:off x="13164042" y="12773502"/>
            <a:ext cx="720000" cy="720000"/>
          </a:xfrm>
          <a:prstGeom prst="ellipse">
            <a:avLst/>
          </a:prstGeom>
          <a:solidFill>
            <a:srgbClr val="00B0F0">
              <a:alpha val="20000"/>
            </a:srgbClr>
          </a:solidFill>
          <a:ln w="127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6" name="Content Placeholder 2">
            <a:extLst>
              <a:ext uri="{FF2B5EF4-FFF2-40B4-BE49-F238E27FC236}">
                <a16:creationId xmlns:a16="http://schemas.microsoft.com/office/drawing/2014/main" id="{5503B927-0E67-4DD4-BBA8-4B3EFE4327A5}"/>
              </a:ext>
            </a:extLst>
          </p:cNvPr>
          <p:cNvSpPr txBox="1">
            <a:spLocks/>
          </p:cNvSpPr>
          <p:nvPr/>
        </p:nvSpPr>
        <p:spPr>
          <a:xfrm>
            <a:off x="7394329" y="12901173"/>
            <a:ext cx="4305911" cy="6195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000"/>
              <a:t>Phase II</a:t>
            </a:r>
          </a:p>
        </p:txBody>
      </p:sp>
      <p:sp>
        <p:nvSpPr>
          <p:cNvPr id="47" name="Content Placeholder 2">
            <a:extLst>
              <a:ext uri="{FF2B5EF4-FFF2-40B4-BE49-F238E27FC236}">
                <a16:creationId xmlns:a16="http://schemas.microsoft.com/office/drawing/2014/main" id="{EC01389A-099F-4D25-9AAF-8A559C744DFD}"/>
              </a:ext>
            </a:extLst>
          </p:cNvPr>
          <p:cNvSpPr txBox="1">
            <a:spLocks/>
          </p:cNvSpPr>
          <p:nvPr/>
        </p:nvSpPr>
        <p:spPr>
          <a:xfrm>
            <a:off x="14077596" y="12901173"/>
            <a:ext cx="4305911" cy="6195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nSpc>
                <a:spcPct val="120000"/>
              </a:lnSpc>
              <a:spcBef>
                <a:spcPts val="0"/>
              </a:spcBef>
              <a:spcAft>
                <a:spcPts val="300"/>
              </a:spcAft>
              <a:buNone/>
            </a:pPr>
            <a:r>
              <a:rPr lang="en-GB" sz="2000"/>
              <a:t>Phase III</a:t>
            </a:r>
          </a:p>
        </p:txBody>
      </p:sp>
    </p:spTree>
    <p:extLst>
      <p:ext uri="{BB962C8B-B14F-4D97-AF65-F5344CB8AC3E}">
        <p14:creationId xmlns:p14="http://schemas.microsoft.com/office/powerpoint/2010/main" val="3527602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F1C5E-49FC-3D4C-9970-BB5039D3DD49}"/>
              </a:ext>
            </a:extLst>
          </p:cNvPr>
          <p:cNvSpPr>
            <a:spLocks noGrp="1"/>
          </p:cNvSpPr>
          <p:nvPr>
            <p:ph type="title"/>
          </p:nvPr>
        </p:nvSpPr>
        <p:spPr/>
        <p:txBody>
          <a:bodyPr/>
          <a:lstStyle/>
          <a:p>
            <a:r>
              <a:rPr lang="en-GB" spc="-150" dirty="0"/>
              <a:t>Bord na Móna Energy Park Concept</a:t>
            </a:r>
            <a:endParaRPr lang="en-US" spc="-150" dirty="0"/>
          </a:p>
        </p:txBody>
      </p:sp>
      <p:sp>
        <p:nvSpPr>
          <p:cNvPr id="7" name="TextBox 6">
            <a:extLst>
              <a:ext uri="{FF2B5EF4-FFF2-40B4-BE49-F238E27FC236}">
                <a16:creationId xmlns:a16="http://schemas.microsoft.com/office/drawing/2014/main" id="{F7109A9A-25B2-F641-8BBD-BABA7D816CB1}"/>
              </a:ext>
            </a:extLst>
          </p:cNvPr>
          <p:cNvSpPr txBox="1"/>
          <p:nvPr/>
        </p:nvSpPr>
        <p:spPr>
          <a:xfrm>
            <a:off x="-1680519" y="469556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US" sz="4800" b="0" i="0" u="none" strike="noStrike" cap="none" spc="0" normalizeH="0" baseline="0" dirty="0">
              <a:ln>
                <a:noFill/>
              </a:ln>
              <a:solidFill>
                <a:schemeClr val="accent5">
                  <a:hueOff val="-739569"/>
                  <a:satOff val="-11283"/>
                  <a:lumOff val="-71195"/>
                </a:schemeClr>
              </a:solidFill>
              <a:effectLst/>
              <a:uFillTx/>
              <a:latin typeface="+mn-lt"/>
              <a:ea typeface="+mn-ea"/>
              <a:cs typeface="+mn-cs"/>
              <a:sym typeface="Arial"/>
            </a:endParaRPr>
          </a:p>
        </p:txBody>
      </p:sp>
      <p:sp>
        <p:nvSpPr>
          <p:cNvPr id="8" name="TextBox 7">
            <a:extLst>
              <a:ext uri="{FF2B5EF4-FFF2-40B4-BE49-F238E27FC236}">
                <a16:creationId xmlns:a16="http://schemas.microsoft.com/office/drawing/2014/main" id="{F1B6B979-8E79-954C-8D19-28A710351875}"/>
              </a:ext>
            </a:extLst>
          </p:cNvPr>
          <p:cNvSpPr txBox="1"/>
          <p:nvPr/>
        </p:nvSpPr>
        <p:spPr>
          <a:xfrm>
            <a:off x="1817688" y="3924117"/>
            <a:ext cx="3920484"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Wind Energy</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Using Ireland’s abundant wind resources to generate renewable energy.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9" name="TextBox 8">
            <a:extLst>
              <a:ext uri="{FF2B5EF4-FFF2-40B4-BE49-F238E27FC236}">
                <a16:creationId xmlns:a16="http://schemas.microsoft.com/office/drawing/2014/main" id="{746CBA10-A03D-8C44-A989-58385EFCE362}"/>
              </a:ext>
            </a:extLst>
          </p:cNvPr>
          <p:cNvSpPr txBox="1"/>
          <p:nvPr/>
        </p:nvSpPr>
        <p:spPr>
          <a:xfrm>
            <a:off x="1817688" y="7265068"/>
            <a:ext cx="4595812"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Solar Energy</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Solar photovoltaic panels using direct and indirect sunlight to generate electricity.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10" name="TextBox 9">
            <a:extLst>
              <a:ext uri="{FF2B5EF4-FFF2-40B4-BE49-F238E27FC236}">
                <a16:creationId xmlns:a16="http://schemas.microsoft.com/office/drawing/2014/main" id="{82375C40-8E7D-7F4D-B117-7C601EF3303D}"/>
              </a:ext>
            </a:extLst>
          </p:cNvPr>
          <p:cNvSpPr txBox="1"/>
          <p:nvPr/>
        </p:nvSpPr>
        <p:spPr>
          <a:xfrm>
            <a:off x="1817688" y="10627363"/>
            <a:ext cx="4595812"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Battery Energy Storage</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Excess renewable energy stored for use when required.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11" name="TextBox 10">
            <a:extLst>
              <a:ext uri="{FF2B5EF4-FFF2-40B4-BE49-F238E27FC236}">
                <a16:creationId xmlns:a16="http://schemas.microsoft.com/office/drawing/2014/main" id="{54217526-E4EB-6849-9682-4DF069829A09}"/>
              </a:ext>
            </a:extLst>
          </p:cNvPr>
          <p:cNvSpPr txBox="1"/>
          <p:nvPr/>
        </p:nvSpPr>
        <p:spPr>
          <a:xfrm>
            <a:off x="16829175" y="3252703"/>
            <a:ext cx="5138341"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Distribution Centre</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Large user of energy that requires energy, land and access to the national motorway network.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12" name="TextBox 11">
            <a:extLst>
              <a:ext uri="{FF2B5EF4-FFF2-40B4-BE49-F238E27FC236}">
                <a16:creationId xmlns:a16="http://schemas.microsoft.com/office/drawing/2014/main" id="{B605BCD6-21A3-8541-8B2C-F23DAE18BEA9}"/>
              </a:ext>
            </a:extLst>
          </p:cNvPr>
          <p:cNvSpPr txBox="1"/>
          <p:nvPr/>
        </p:nvSpPr>
        <p:spPr>
          <a:xfrm>
            <a:off x="16829174" y="5552874"/>
            <a:ext cx="5138341"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Flexible Technology</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Provides a rapid response at times of peak energy demand.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13" name="TextBox 12">
            <a:extLst>
              <a:ext uri="{FF2B5EF4-FFF2-40B4-BE49-F238E27FC236}">
                <a16:creationId xmlns:a16="http://schemas.microsoft.com/office/drawing/2014/main" id="{F505969B-9067-4A40-B940-E45542951649}"/>
              </a:ext>
            </a:extLst>
          </p:cNvPr>
          <p:cNvSpPr txBox="1"/>
          <p:nvPr/>
        </p:nvSpPr>
        <p:spPr>
          <a:xfrm>
            <a:off x="16829174" y="7406105"/>
            <a:ext cx="5569130"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Data Centre</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Key cyber economy infrastructure that requires large amounts of energy.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sp>
        <p:nvSpPr>
          <p:cNvPr id="14" name="TextBox 13">
            <a:extLst>
              <a:ext uri="{FF2B5EF4-FFF2-40B4-BE49-F238E27FC236}">
                <a16:creationId xmlns:a16="http://schemas.microsoft.com/office/drawing/2014/main" id="{96822A11-53AF-3041-A42A-5CBA10AF971A}"/>
              </a:ext>
            </a:extLst>
          </p:cNvPr>
          <p:cNvSpPr txBox="1"/>
          <p:nvPr/>
        </p:nvSpPr>
        <p:spPr>
          <a:xfrm>
            <a:off x="16829174" y="9634765"/>
            <a:ext cx="4463648" cy="1985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L="0" marR="0" indent="0" algn="l" defTabSz="2438338" rtl="0" fontAlgn="auto" latinLnBrk="0" hangingPunct="0">
              <a:lnSpc>
                <a:spcPct val="100000"/>
              </a:lnSpc>
              <a:spcBef>
                <a:spcPts val="0"/>
              </a:spcBef>
              <a:spcAft>
                <a:spcPts val="0"/>
              </a:spcAft>
              <a:buClrTx/>
              <a:buSzPct val="123000"/>
              <a:buNone/>
              <a:tabLst/>
            </a:pPr>
            <a:r>
              <a:rPr kumimoji="0" lang="en-US" sz="2400" b="1" u="none" strike="noStrike" cap="none" spc="0" normalizeH="0" baseline="0" dirty="0">
                <a:ln>
                  <a:noFill/>
                </a:ln>
                <a:solidFill>
                  <a:srgbClr val="0F423A"/>
                </a:solidFill>
                <a:effectLst/>
                <a:uFillTx/>
                <a:latin typeface="Everett Medium" panose="020B0504000000000000" pitchFamily="34" charset="77"/>
                <a:sym typeface="Arial"/>
              </a:rPr>
              <a:t>Hydrogen</a:t>
            </a:r>
          </a:p>
          <a:p>
            <a:pPr marL="0" marR="0" indent="0" algn="l" defTabSz="2438338" rtl="0" fontAlgn="auto" latinLnBrk="0" hangingPunct="0">
              <a:lnSpc>
                <a:spcPct val="100000"/>
              </a:lnSpc>
              <a:spcBef>
                <a:spcPts val="0"/>
              </a:spcBef>
              <a:spcAft>
                <a:spcPts val="0"/>
              </a:spcAft>
              <a:buClrTx/>
              <a:buSzPct val="123000"/>
              <a:buNone/>
              <a:tabLst/>
            </a:pPr>
            <a:r>
              <a:rPr lang="en-US" sz="2400" dirty="0">
                <a:solidFill>
                  <a:srgbClr val="0F423A"/>
                </a:solidFill>
                <a:latin typeface="Everett Light" panose="020B0304000000000000" pitchFamily="34" charset="77"/>
              </a:rPr>
              <a:t>Electrolyzer powered by renewable energy creates clean renewable gas, a largescale energy storage solution. </a:t>
            </a:r>
            <a:endParaRPr kumimoji="0" lang="en-US" sz="2400" u="none" strike="noStrike" cap="none" spc="0" normalizeH="0" baseline="0" dirty="0">
              <a:ln>
                <a:noFill/>
              </a:ln>
              <a:solidFill>
                <a:srgbClr val="0F423A"/>
              </a:solidFill>
              <a:effectLst/>
              <a:uFillTx/>
              <a:latin typeface="Everett Light" panose="020B0304000000000000" pitchFamily="34" charset="77"/>
              <a:sym typeface="Arial"/>
            </a:endParaRPr>
          </a:p>
        </p:txBody>
      </p:sp>
      <p:pic>
        <p:nvPicPr>
          <p:cNvPr id="2" name="Picture 1">
            <a:extLst>
              <a:ext uri="{FF2B5EF4-FFF2-40B4-BE49-F238E27FC236}">
                <a16:creationId xmlns:a16="http://schemas.microsoft.com/office/drawing/2014/main" id="{25D4A938-7150-ED41-AAA9-FC4AD52B669D}"/>
              </a:ext>
            </a:extLst>
          </p:cNvPr>
          <p:cNvPicPr>
            <a:picLocks noChangeAspect="1"/>
          </p:cNvPicPr>
          <p:nvPr/>
        </p:nvPicPr>
        <p:blipFill>
          <a:blip r:embed="rId2"/>
          <a:stretch>
            <a:fillRect/>
          </a:stretch>
        </p:blipFill>
        <p:spPr>
          <a:xfrm>
            <a:off x="3723615" y="2896994"/>
            <a:ext cx="13030200" cy="8788400"/>
          </a:xfrm>
          <a:prstGeom prst="rect">
            <a:avLst/>
          </a:prstGeom>
        </p:spPr>
      </p:pic>
      <p:sp>
        <p:nvSpPr>
          <p:cNvPr id="17" name="TextBox 16">
            <a:extLst>
              <a:ext uri="{FF2B5EF4-FFF2-40B4-BE49-F238E27FC236}">
                <a16:creationId xmlns:a16="http://schemas.microsoft.com/office/drawing/2014/main" id="{F31E1CAD-1916-F148-880C-973E5EA247EE}"/>
              </a:ext>
            </a:extLst>
          </p:cNvPr>
          <p:cNvSpPr txBox="1"/>
          <p:nvPr/>
        </p:nvSpPr>
        <p:spPr>
          <a:xfrm>
            <a:off x="21437600" y="1297093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609600" marR="0" indent="-609600" algn="l" defTabSz="2438338" rtl="0" fontAlgn="auto" latinLnBrk="0" hangingPunct="0">
              <a:lnSpc>
                <a:spcPct val="90000"/>
              </a:lnSpc>
              <a:spcBef>
                <a:spcPts val="4500"/>
              </a:spcBef>
              <a:spcAft>
                <a:spcPts val="0"/>
              </a:spcAft>
              <a:buClrTx/>
              <a:buSzPct val="123000"/>
              <a:buFontTx/>
              <a:buChar char="•"/>
              <a:tabLst/>
            </a:pPr>
            <a:endParaRPr kumimoji="0" lang="en-US" sz="4800" b="0" i="0" u="none" strike="noStrike" cap="none" spc="0" normalizeH="0" baseline="0" dirty="0">
              <a:ln>
                <a:noFill/>
              </a:ln>
              <a:solidFill>
                <a:schemeClr val="accent5">
                  <a:hueOff val="-739569"/>
                  <a:satOff val="-11283"/>
                  <a:lumOff val="-71195"/>
                </a:schemeClr>
              </a:solidFill>
              <a:effectLst/>
              <a:uFillTx/>
              <a:latin typeface="+mn-lt"/>
              <a:ea typeface="+mn-ea"/>
              <a:cs typeface="+mn-cs"/>
              <a:sym typeface="Arial"/>
            </a:endParaRPr>
          </a:p>
        </p:txBody>
      </p:sp>
      <p:cxnSp>
        <p:nvCxnSpPr>
          <p:cNvPr id="15" name="Straight Connector 14">
            <a:extLst>
              <a:ext uri="{FF2B5EF4-FFF2-40B4-BE49-F238E27FC236}">
                <a16:creationId xmlns:a16="http://schemas.microsoft.com/office/drawing/2014/main" id="{88B14B12-5F6F-486C-A744-CC6920928CC8}"/>
              </a:ext>
            </a:extLst>
          </p:cNvPr>
          <p:cNvCxnSpPr/>
          <p:nvPr/>
        </p:nvCxnSpPr>
        <p:spPr>
          <a:xfrm>
            <a:off x="1030287" y="2111037"/>
            <a:ext cx="15758097"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2050" name="Picture 2" descr="Solar energy Detailed Rounded Lineal icon">
            <a:extLst>
              <a:ext uri="{FF2B5EF4-FFF2-40B4-BE49-F238E27FC236}">
                <a16:creationId xmlns:a16="http://schemas.microsoft.com/office/drawing/2014/main" id="{7806797D-9119-4867-A514-904024EE00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6769" y="507520"/>
            <a:ext cx="1416443" cy="141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8210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BFD2-5E5B-92E0-7061-19B345712B12}"/>
              </a:ext>
            </a:extLst>
          </p:cNvPr>
          <p:cNvSpPr>
            <a:spLocks noGrp="1"/>
          </p:cNvSpPr>
          <p:nvPr>
            <p:ph type="title"/>
          </p:nvPr>
        </p:nvSpPr>
        <p:spPr/>
        <p:txBody>
          <a:bodyPr>
            <a:normAutofit fontScale="90000"/>
          </a:bodyPr>
          <a:lstStyle/>
          <a:p>
            <a:r>
              <a:rPr lang="en-IE"/>
              <a:t>Policy Drivers for the National Hydrogen Strategy</a:t>
            </a:r>
          </a:p>
        </p:txBody>
      </p:sp>
      <p:sp>
        <p:nvSpPr>
          <p:cNvPr id="4" name="Text Placeholder 3">
            <a:extLst>
              <a:ext uri="{FF2B5EF4-FFF2-40B4-BE49-F238E27FC236}">
                <a16:creationId xmlns:a16="http://schemas.microsoft.com/office/drawing/2014/main" id="{2D61F682-7643-B700-228C-EFC25CB934E2}"/>
              </a:ext>
            </a:extLst>
          </p:cNvPr>
          <p:cNvSpPr>
            <a:spLocks noGrp="1"/>
          </p:cNvSpPr>
          <p:nvPr>
            <p:ph type="body" sz="quarter" idx="12"/>
          </p:nvPr>
        </p:nvSpPr>
        <p:spPr>
          <a:xfrm>
            <a:off x="1197603" y="3482774"/>
            <a:ext cx="14563765" cy="8187857"/>
          </a:xfrm>
        </p:spPr>
        <p:txBody>
          <a:bodyPr>
            <a:normAutofit fontScale="92500"/>
          </a:bodyPr>
          <a:lstStyle/>
          <a:p>
            <a:pPr marL="514350" lvl="1" indent="-514350">
              <a:buFont typeface="+mj-lt"/>
              <a:buAutoNum type="arabicPeriod"/>
            </a:pPr>
            <a:r>
              <a:rPr lang="en-IE" sz="3500" b="1" i="0" dirty="0"/>
              <a:t>Supports decarbonisation of our energy sector</a:t>
            </a:r>
          </a:p>
          <a:p>
            <a:pPr marL="1954350" lvl="2" indent="-514350">
              <a:buFont typeface="Wingdings" panose="05000000000000000000" pitchFamily="2" charset="2"/>
              <a:buChar char="Ø"/>
            </a:pPr>
            <a:r>
              <a:rPr lang="en-IE" sz="3500" i="0" dirty="0"/>
              <a:t>Renewable “Green” Hydrogen offers a zero-carbon renewable fuel which can be targeted to hard to decarbonise sectors where electrification is not feasible or cost effective</a:t>
            </a:r>
          </a:p>
          <a:p>
            <a:pPr marL="514350" lvl="1" indent="-514350">
              <a:buFont typeface="+mj-lt"/>
              <a:buAutoNum type="arabicPeriod"/>
            </a:pPr>
            <a:endParaRPr lang="en-IE" sz="3500" i="0" dirty="0"/>
          </a:p>
          <a:p>
            <a:pPr marL="514350" lvl="1" indent="-514350">
              <a:buFont typeface="+mj-lt"/>
              <a:buAutoNum type="arabicPeriod"/>
            </a:pPr>
            <a:r>
              <a:rPr lang="en-IE" sz="3500" b="1" i="0" dirty="0"/>
              <a:t>Enhances our energy security</a:t>
            </a:r>
          </a:p>
          <a:p>
            <a:pPr marL="1954350" lvl="2" indent="-514350">
              <a:buFont typeface="Wingdings" panose="05000000000000000000" pitchFamily="2" charset="2"/>
              <a:buChar char="Ø"/>
            </a:pPr>
            <a:r>
              <a:rPr lang="en-IE" sz="3500" i="0" dirty="0"/>
              <a:t>In 2021, Ireland imported 77% of its energy needs - Renewable hydrogen offers a pathway to greater energy independence </a:t>
            </a:r>
          </a:p>
          <a:p>
            <a:pPr marL="514350" lvl="1" indent="-514350">
              <a:buFont typeface="+mj-lt"/>
              <a:buAutoNum type="arabicPeriod"/>
            </a:pPr>
            <a:endParaRPr lang="en-IE" sz="3500" i="0" dirty="0"/>
          </a:p>
          <a:p>
            <a:pPr marL="514350" lvl="1" indent="-514350">
              <a:buFont typeface="+mj-lt"/>
              <a:buAutoNum type="arabicPeriod"/>
            </a:pPr>
            <a:endParaRPr lang="en-IE" sz="3500" i="0" dirty="0"/>
          </a:p>
          <a:p>
            <a:pPr marL="514350" lvl="1" indent="-514350">
              <a:buFont typeface="+mj-lt"/>
              <a:buAutoNum type="arabicPeriod"/>
            </a:pPr>
            <a:r>
              <a:rPr lang="en-IE" sz="3500" b="1" i="0" dirty="0"/>
              <a:t>Creates potential industrial opportunities</a:t>
            </a:r>
          </a:p>
          <a:p>
            <a:pPr marL="1954350" lvl="2" indent="-514350">
              <a:buFont typeface="Wingdings" panose="05000000000000000000" pitchFamily="2" charset="2"/>
              <a:buChar char="Ø"/>
            </a:pPr>
            <a:r>
              <a:rPr lang="en-IE" sz="3500" i="0" dirty="0"/>
              <a:t>Renewable Hydrogen potentially offers industrial opportunities for Ireland in the long term through the creation of new markets such as Exports, Sustainable Aviation and Maritime Fuels etc., and the potential to attract new industry with a cheap secure supply of green energy</a:t>
            </a:r>
          </a:p>
          <a:p>
            <a:endParaRPr lang="en-IE" dirty="0"/>
          </a:p>
          <a:p>
            <a:endParaRPr lang="en-IE" dirty="0"/>
          </a:p>
        </p:txBody>
      </p:sp>
      <p:graphicFrame>
        <p:nvGraphicFramePr>
          <p:cNvPr id="5" name="Diagram 4">
            <a:extLst>
              <a:ext uri="{FF2B5EF4-FFF2-40B4-BE49-F238E27FC236}">
                <a16:creationId xmlns:a16="http://schemas.microsoft.com/office/drawing/2014/main" id="{7256BC7B-B843-CA1B-D31D-A1C0B072F8BB}"/>
              </a:ext>
            </a:extLst>
          </p:cNvPr>
          <p:cNvGraphicFramePr/>
          <p:nvPr/>
        </p:nvGraphicFramePr>
        <p:xfrm>
          <a:off x="15520737" y="4812632"/>
          <a:ext cx="7868652" cy="6387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664580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3,500+ Sustainable Aviation Fuel Stock Photos, Pictures &amp; Royalty-Free  Images - iStock | Sustainable aviation fuel icon">
            <a:extLst>
              <a:ext uri="{FF2B5EF4-FFF2-40B4-BE49-F238E27FC236}">
                <a16:creationId xmlns:a16="http://schemas.microsoft.com/office/drawing/2014/main" id="{FF9DDC0B-8521-4E72-A724-CBC5531BDE8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7327540" y="3282952"/>
            <a:ext cx="58293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44395A-0630-4A4C-925D-BDF3C366E5FA}"/>
              </a:ext>
            </a:extLst>
          </p:cNvPr>
          <p:cNvSpPr>
            <a:spLocks noGrp="1"/>
          </p:cNvSpPr>
          <p:nvPr>
            <p:ph type="title"/>
          </p:nvPr>
        </p:nvSpPr>
        <p:spPr>
          <a:xfrm>
            <a:off x="1030286" y="1132427"/>
            <a:ext cx="21971000" cy="1433163"/>
          </a:xfrm>
        </p:spPr>
        <p:txBody>
          <a:bodyPr/>
          <a:lstStyle/>
          <a:p>
            <a:r>
              <a:rPr lang="en-IE" dirty="0"/>
              <a:t>Sustainable Aviation Fuels Project</a:t>
            </a:r>
            <a:endParaRPr lang="en-IE" dirty="0">
              <a:solidFill>
                <a:srgbClr val="FF0000"/>
              </a:solidFill>
            </a:endParaRPr>
          </a:p>
        </p:txBody>
      </p:sp>
      <p:pic>
        <p:nvPicPr>
          <p:cNvPr id="34" name="Picture 33">
            <a:extLst>
              <a:ext uri="{FF2B5EF4-FFF2-40B4-BE49-F238E27FC236}">
                <a16:creationId xmlns:a16="http://schemas.microsoft.com/office/drawing/2014/main" id="{EDC82F1F-1F58-4C56-9C55-28C1AC781224}"/>
              </a:ext>
            </a:extLst>
          </p:cNvPr>
          <p:cNvPicPr>
            <a:picLocks noChangeAspect="1"/>
          </p:cNvPicPr>
          <p:nvPr/>
        </p:nvPicPr>
        <p:blipFill>
          <a:blip r:embed="rId4"/>
          <a:stretch>
            <a:fillRect/>
          </a:stretch>
        </p:blipFill>
        <p:spPr>
          <a:xfrm>
            <a:off x="22051190" y="415065"/>
            <a:ext cx="1900195" cy="1381016"/>
          </a:xfrm>
          <a:prstGeom prst="rect">
            <a:avLst/>
          </a:prstGeom>
        </p:spPr>
      </p:pic>
      <p:cxnSp>
        <p:nvCxnSpPr>
          <p:cNvPr id="48" name="Straight Connector 47">
            <a:extLst>
              <a:ext uri="{FF2B5EF4-FFF2-40B4-BE49-F238E27FC236}">
                <a16:creationId xmlns:a16="http://schemas.microsoft.com/office/drawing/2014/main" id="{16CC53ED-F7FA-410C-9878-EB9B8B1208CF}"/>
              </a:ext>
            </a:extLst>
          </p:cNvPr>
          <p:cNvCxnSpPr/>
          <p:nvPr/>
        </p:nvCxnSpPr>
        <p:spPr>
          <a:xfrm>
            <a:off x="1030286" y="2111037"/>
            <a:ext cx="17640000" cy="0"/>
          </a:xfrm>
          <a:prstGeom prst="lin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cxnSp>
      <p:pic>
        <p:nvPicPr>
          <p:cNvPr id="49" name="Picture 22" descr="Industrial Icon | IconBros">
            <a:extLst>
              <a:ext uri="{FF2B5EF4-FFF2-40B4-BE49-F238E27FC236}">
                <a16:creationId xmlns:a16="http://schemas.microsoft.com/office/drawing/2014/main" id="{154D9A3B-3DFB-47F4-89F4-A5FD796F5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514" y="8843978"/>
            <a:ext cx="1900195" cy="19001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CB71495F-5455-43BD-A904-64BD48E9E0E7}"/>
              </a:ext>
            </a:extLst>
          </p:cNvPr>
          <p:cNvPicPr>
            <a:picLocks noChangeAspect="1"/>
          </p:cNvPicPr>
          <p:nvPr/>
        </p:nvPicPr>
        <p:blipFill>
          <a:blip r:embed="rId6"/>
          <a:stretch>
            <a:fillRect/>
          </a:stretch>
        </p:blipFill>
        <p:spPr>
          <a:xfrm>
            <a:off x="8165670" y="4434204"/>
            <a:ext cx="1939595" cy="1637412"/>
          </a:xfrm>
          <a:prstGeom prst="rect">
            <a:avLst/>
          </a:prstGeom>
        </p:spPr>
      </p:pic>
      <p:pic>
        <p:nvPicPr>
          <p:cNvPr id="51" name="Picture 50">
            <a:extLst>
              <a:ext uri="{FF2B5EF4-FFF2-40B4-BE49-F238E27FC236}">
                <a16:creationId xmlns:a16="http://schemas.microsoft.com/office/drawing/2014/main" id="{0B4DEB61-7183-4FDE-AFD2-D3D96C354E59}"/>
              </a:ext>
            </a:extLst>
          </p:cNvPr>
          <p:cNvPicPr>
            <a:picLocks noChangeAspect="1"/>
          </p:cNvPicPr>
          <p:nvPr/>
        </p:nvPicPr>
        <p:blipFill>
          <a:blip r:embed="rId7"/>
          <a:stretch>
            <a:fillRect/>
          </a:stretch>
        </p:blipFill>
        <p:spPr>
          <a:xfrm>
            <a:off x="2188714" y="2617108"/>
            <a:ext cx="3025513" cy="2325054"/>
          </a:xfrm>
          <a:prstGeom prst="rect">
            <a:avLst/>
          </a:prstGeom>
        </p:spPr>
      </p:pic>
      <p:sp>
        <p:nvSpPr>
          <p:cNvPr id="52" name="Arc 51">
            <a:extLst>
              <a:ext uri="{FF2B5EF4-FFF2-40B4-BE49-F238E27FC236}">
                <a16:creationId xmlns:a16="http://schemas.microsoft.com/office/drawing/2014/main" id="{C5686917-8844-4CAE-946A-9EAF303FC23D}"/>
              </a:ext>
            </a:extLst>
          </p:cNvPr>
          <p:cNvSpPr/>
          <p:nvPr/>
        </p:nvSpPr>
        <p:spPr>
          <a:xfrm rot="1406584">
            <a:off x="710587" y="4202905"/>
            <a:ext cx="9242588" cy="4875210"/>
          </a:xfrm>
          <a:prstGeom prst="arc">
            <a:avLst>
              <a:gd name="adj1" fmla="val 14717096"/>
              <a:gd name="adj2" fmla="val 17921590"/>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3" name="Rectangle 2">
            <a:extLst>
              <a:ext uri="{FF2B5EF4-FFF2-40B4-BE49-F238E27FC236}">
                <a16:creationId xmlns:a16="http://schemas.microsoft.com/office/drawing/2014/main" id="{FFF27667-AF49-4E3D-AEB1-F847DD8F3956}"/>
              </a:ext>
            </a:extLst>
          </p:cNvPr>
          <p:cNvSpPr/>
          <p:nvPr/>
        </p:nvSpPr>
        <p:spPr>
          <a:xfrm>
            <a:off x="2571750" y="8466569"/>
            <a:ext cx="2219706" cy="2325054"/>
          </a:xfrm>
          <a:prstGeom prst="rect">
            <a:avLst/>
          </a:prstGeom>
          <a:noFill/>
          <a:ln w="76200" cap="flat">
            <a:solidFill>
              <a:schemeClr val="tx1">
                <a:lumMod val="75000"/>
                <a:lumOff val="25000"/>
              </a:schemeClr>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 name="Content Placeholder 2">
            <a:extLst>
              <a:ext uri="{FF2B5EF4-FFF2-40B4-BE49-F238E27FC236}">
                <a16:creationId xmlns:a16="http://schemas.microsoft.com/office/drawing/2014/main" id="{09623331-F935-4CDE-B039-8B2E69F20FF3}"/>
              </a:ext>
            </a:extLst>
          </p:cNvPr>
          <p:cNvSpPr txBox="1">
            <a:spLocks/>
          </p:cNvSpPr>
          <p:nvPr/>
        </p:nvSpPr>
        <p:spPr>
          <a:xfrm>
            <a:off x="1705020" y="11121582"/>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dirty="0"/>
              <a:t>Edenderry (100% Biomass)</a:t>
            </a:r>
          </a:p>
          <a:p>
            <a:pPr marL="0" indent="0" algn="ctr">
              <a:lnSpc>
                <a:spcPct val="120000"/>
              </a:lnSpc>
              <a:spcBef>
                <a:spcPts val="0"/>
              </a:spcBef>
              <a:buNone/>
            </a:pPr>
            <a:r>
              <a:rPr lang="en-GB" sz="2400" dirty="0"/>
              <a:t>+</a:t>
            </a:r>
          </a:p>
          <a:p>
            <a:pPr marL="0" indent="0" algn="ctr">
              <a:lnSpc>
                <a:spcPct val="120000"/>
              </a:lnSpc>
              <a:spcBef>
                <a:spcPts val="0"/>
              </a:spcBef>
              <a:buNone/>
            </a:pPr>
            <a:r>
              <a:rPr lang="en-GB" sz="2400" dirty="0"/>
              <a:t>Carbon Capture Plant</a:t>
            </a:r>
          </a:p>
          <a:p>
            <a:pPr marL="0" indent="0" algn="ctr">
              <a:lnSpc>
                <a:spcPct val="120000"/>
              </a:lnSpc>
              <a:spcBef>
                <a:spcPts val="0"/>
              </a:spcBef>
              <a:spcAft>
                <a:spcPts val="1800"/>
              </a:spcAft>
              <a:buNone/>
            </a:pPr>
            <a:endParaRPr lang="en-GB" sz="2400" dirty="0"/>
          </a:p>
        </p:txBody>
      </p:sp>
      <p:sp>
        <p:nvSpPr>
          <p:cNvPr id="54" name="Arc 53">
            <a:extLst>
              <a:ext uri="{FF2B5EF4-FFF2-40B4-BE49-F238E27FC236}">
                <a16:creationId xmlns:a16="http://schemas.microsoft.com/office/drawing/2014/main" id="{BE542EBC-1EAB-4B0C-A887-1230DCB2A22E}"/>
              </a:ext>
            </a:extLst>
          </p:cNvPr>
          <p:cNvSpPr/>
          <p:nvPr/>
        </p:nvSpPr>
        <p:spPr>
          <a:xfrm rot="20193416" flipV="1">
            <a:off x="710587" y="4097173"/>
            <a:ext cx="9242588" cy="4875210"/>
          </a:xfrm>
          <a:prstGeom prst="arc">
            <a:avLst>
              <a:gd name="adj1" fmla="val 14918119"/>
              <a:gd name="adj2" fmla="val 17921590"/>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7" name="Cube 6">
            <a:extLst>
              <a:ext uri="{FF2B5EF4-FFF2-40B4-BE49-F238E27FC236}">
                <a16:creationId xmlns:a16="http://schemas.microsoft.com/office/drawing/2014/main" id="{7FB40535-E7F5-4620-8EA5-39B069E95A85}"/>
              </a:ext>
            </a:extLst>
          </p:cNvPr>
          <p:cNvSpPr/>
          <p:nvPr/>
        </p:nvSpPr>
        <p:spPr>
          <a:xfrm>
            <a:off x="13265818" y="5525624"/>
            <a:ext cx="2260510" cy="1433164"/>
          </a:xfrm>
          <a:prstGeom prst="cube">
            <a:avLst/>
          </a:prstGeom>
          <a:noFill/>
          <a:ln w="38100" cap="flat">
            <a:solidFill>
              <a:schemeClr val="tx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5" name="Arc 54">
            <a:extLst>
              <a:ext uri="{FF2B5EF4-FFF2-40B4-BE49-F238E27FC236}">
                <a16:creationId xmlns:a16="http://schemas.microsoft.com/office/drawing/2014/main" id="{920BD1C9-9C46-4764-8247-F1D6D9DFF2BB}"/>
              </a:ext>
            </a:extLst>
          </p:cNvPr>
          <p:cNvSpPr/>
          <p:nvPr/>
        </p:nvSpPr>
        <p:spPr>
          <a:xfrm rot="665266">
            <a:off x="5985676" y="5081769"/>
            <a:ext cx="9242588" cy="4875210"/>
          </a:xfrm>
          <a:prstGeom prst="arc">
            <a:avLst>
              <a:gd name="adj1" fmla="val 15722624"/>
              <a:gd name="adj2" fmla="val 18470104"/>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56" name="Content Placeholder 2">
            <a:extLst>
              <a:ext uri="{FF2B5EF4-FFF2-40B4-BE49-F238E27FC236}">
                <a16:creationId xmlns:a16="http://schemas.microsoft.com/office/drawing/2014/main" id="{8FAA58D9-0BFC-49FC-9AC8-0687EB9E0FDF}"/>
              </a:ext>
            </a:extLst>
          </p:cNvPr>
          <p:cNvSpPr txBox="1">
            <a:spLocks/>
          </p:cNvSpPr>
          <p:nvPr/>
        </p:nvSpPr>
        <p:spPr>
          <a:xfrm>
            <a:off x="12441482" y="7109643"/>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SAF Production</a:t>
            </a:r>
          </a:p>
          <a:p>
            <a:pPr marL="0" indent="0" algn="ctr">
              <a:lnSpc>
                <a:spcPct val="120000"/>
              </a:lnSpc>
              <a:spcBef>
                <a:spcPts val="0"/>
              </a:spcBef>
              <a:buNone/>
            </a:pPr>
            <a:r>
              <a:rPr lang="en-GB" sz="2400"/>
              <a:t>Plant</a:t>
            </a:r>
          </a:p>
          <a:p>
            <a:pPr marL="0" indent="0" algn="ctr">
              <a:lnSpc>
                <a:spcPct val="120000"/>
              </a:lnSpc>
              <a:spcBef>
                <a:spcPts val="0"/>
              </a:spcBef>
              <a:spcAft>
                <a:spcPts val="1800"/>
              </a:spcAft>
              <a:buNone/>
            </a:pPr>
            <a:endParaRPr lang="en-GB" sz="2400"/>
          </a:p>
        </p:txBody>
      </p:sp>
      <p:sp>
        <p:nvSpPr>
          <p:cNvPr id="57" name="Content Placeholder 2">
            <a:extLst>
              <a:ext uri="{FF2B5EF4-FFF2-40B4-BE49-F238E27FC236}">
                <a16:creationId xmlns:a16="http://schemas.microsoft.com/office/drawing/2014/main" id="{E3811A5C-E5B4-4826-8D4D-8DDFA136DA1D}"/>
              </a:ext>
            </a:extLst>
          </p:cNvPr>
          <p:cNvSpPr txBox="1">
            <a:spLocks/>
          </p:cNvSpPr>
          <p:nvPr/>
        </p:nvSpPr>
        <p:spPr>
          <a:xfrm>
            <a:off x="7180876" y="8540092"/>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b="1"/>
              <a:t>Biogenic</a:t>
            </a:r>
            <a:endParaRPr lang="en-GB" sz="2400"/>
          </a:p>
          <a:p>
            <a:pPr marL="0" indent="0" algn="ctr">
              <a:lnSpc>
                <a:spcPct val="120000"/>
              </a:lnSpc>
              <a:spcBef>
                <a:spcPts val="0"/>
              </a:spcBef>
              <a:buNone/>
            </a:pPr>
            <a:r>
              <a:rPr lang="en-GB" sz="2400"/>
              <a:t>Carbon</a:t>
            </a:r>
          </a:p>
          <a:p>
            <a:pPr marL="0" indent="0" algn="ctr">
              <a:lnSpc>
                <a:spcPct val="120000"/>
              </a:lnSpc>
              <a:spcBef>
                <a:spcPts val="0"/>
              </a:spcBef>
              <a:spcAft>
                <a:spcPts val="1800"/>
              </a:spcAft>
              <a:buNone/>
            </a:pPr>
            <a:endParaRPr lang="en-GB" sz="2400"/>
          </a:p>
        </p:txBody>
      </p:sp>
      <p:pic>
        <p:nvPicPr>
          <p:cNvPr id="10" name="Picture 9">
            <a:extLst>
              <a:ext uri="{FF2B5EF4-FFF2-40B4-BE49-F238E27FC236}">
                <a16:creationId xmlns:a16="http://schemas.microsoft.com/office/drawing/2014/main" id="{5A09EF41-3780-4522-8245-C59F93952F74}"/>
              </a:ext>
            </a:extLst>
          </p:cNvPr>
          <p:cNvPicPr>
            <a:picLocks noChangeAspect="1"/>
          </p:cNvPicPr>
          <p:nvPr/>
        </p:nvPicPr>
        <p:blipFill>
          <a:blip r:embed="rId8"/>
          <a:stretch>
            <a:fillRect/>
          </a:stretch>
        </p:blipFill>
        <p:spPr>
          <a:xfrm>
            <a:off x="8201781" y="6420721"/>
            <a:ext cx="1867371" cy="2132560"/>
          </a:xfrm>
          <a:prstGeom prst="rect">
            <a:avLst/>
          </a:prstGeom>
        </p:spPr>
      </p:pic>
      <p:sp>
        <p:nvSpPr>
          <p:cNvPr id="58" name="Content Placeholder 2">
            <a:extLst>
              <a:ext uri="{FF2B5EF4-FFF2-40B4-BE49-F238E27FC236}">
                <a16:creationId xmlns:a16="http://schemas.microsoft.com/office/drawing/2014/main" id="{935A36E3-FF40-4237-A5F2-DF43FA2F24C9}"/>
              </a:ext>
            </a:extLst>
          </p:cNvPr>
          <p:cNvSpPr txBox="1">
            <a:spLocks/>
          </p:cNvSpPr>
          <p:nvPr/>
        </p:nvSpPr>
        <p:spPr>
          <a:xfrm>
            <a:off x="12252930" y="6057691"/>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3600" b="1">
                <a:solidFill>
                  <a:schemeClr val="tx1">
                    <a:lumMod val="75000"/>
                    <a:lumOff val="25000"/>
                  </a:schemeClr>
                </a:solidFill>
              </a:rPr>
              <a:t>SAF</a:t>
            </a:r>
            <a:endParaRPr lang="en-GB" sz="2400" b="1">
              <a:solidFill>
                <a:schemeClr val="tx1">
                  <a:lumMod val="75000"/>
                  <a:lumOff val="25000"/>
                </a:schemeClr>
              </a:solidFill>
            </a:endParaRPr>
          </a:p>
        </p:txBody>
      </p:sp>
      <p:sp>
        <p:nvSpPr>
          <p:cNvPr id="59" name="Arc 58">
            <a:extLst>
              <a:ext uri="{FF2B5EF4-FFF2-40B4-BE49-F238E27FC236}">
                <a16:creationId xmlns:a16="http://schemas.microsoft.com/office/drawing/2014/main" id="{72573799-51A0-4BC7-A922-F4E7FCA27D68}"/>
              </a:ext>
            </a:extLst>
          </p:cNvPr>
          <p:cNvSpPr/>
          <p:nvPr/>
        </p:nvSpPr>
        <p:spPr>
          <a:xfrm rot="21396199">
            <a:off x="11976264" y="6134617"/>
            <a:ext cx="9242588" cy="4875210"/>
          </a:xfrm>
          <a:prstGeom prst="arc">
            <a:avLst>
              <a:gd name="adj1" fmla="val 15722624"/>
              <a:gd name="adj2" fmla="val 17921590"/>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60" name="Content Placeholder 2">
            <a:extLst>
              <a:ext uri="{FF2B5EF4-FFF2-40B4-BE49-F238E27FC236}">
                <a16:creationId xmlns:a16="http://schemas.microsoft.com/office/drawing/2014/main" id="{E1E140CD-0CD6-4DD8-ADCD-54A4F07ECD4F}"/>
              </a:ext>
            </a:extLst>
          </p:cNvPr>
          <p:cNvSpPr txBox="1">
            <a:spLocks/>
          </p:cNvSpPr>
          <p:nvPr/>
        </p:nvSpPr>
        <p:spPr>
          <a:xfrm>
            <a:off x="1763588" y="4732585"/>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Onshore Wind</a:t>
            </a:r>
          </a:p>
          <a:p>
            <a:pPr marL="0" indent="0" algn="ctr">
              <a:lnSpc>
                <a:spcPct val="120000"/>
              </a:lnSpc>
              <a:spcBef>
                <a:spcPts val="0"/>
              </a:spcBef>
              <a:spcAft>
                <a:spcPts val="1800"/>
              </a:spcAft>
              <a:buNone/>
            </a:pPr>
            <a:endParaRPr lang="en-GB" sz="2400"/>
          </a:p>
        </p:txBody>
      </p:sp>
      <p:sp>
        <p:nvSpPr>
          <p:cNvPr id="61" name="Content Placeholder 2">
            <a:extLst>
              <a:ext uri="{FF2B5EF4-FFF2-40B4-BE49-F238E27FC236}">
                <a16:creationId xmlns:a16="http://schemas.microsoft.com/office/drawing/2014/main" id="{5EC18650-314B-4BC3-8672-D9C12CE5EACF}"/>
              </a:ext>
            </a:extLst>
          </p:cNvPr>
          <p:cNvSpPr txBox="1">
            <a:spLocks/>
          </p:cNvSpPr>
          <p:nvPr/>
        </p:nvSpPr>
        <p:spPr>
          <a:xfrm>
            <a:off x="7108110" y="3857427"/>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Green Hydrogen</a:t>
            </a:r>
          </a:p>
          <a:p>
            <a:pPr marL="0" indent="0" algn="ctr">
              <a:lnSpc>
                <a:spcPct val="120000"/>
              </a:lnSpc>
              <a:spcBef>
                <a:spcPts val="0"/>
              </a:spcBef>
              <a:spcAft>
                <a:spcPts val="1800"/>
              </a:spcAft>
              <a:buNone/>
            </a:pPr>
            <a:endParaRPr lang="en-GB" sz="2400"/>
          </a:p>
        </p:txBody>
      </p:sp>
      <p:sp>
        <p:nvSpPr>
          <p:cNvPr id="23" name="Arc 22">
            <a:extLst>
              <a:ext uri="{FF2B5EF4-FFF2-40B4-BE49-F238E27FC236}">
                <a16:creationId xmlns:a16="http://schemas.microsoft.com/office/drawing/2014/main" id="{C4CCC615-68A0-4130-BC88-A292157A5765}"/>
              </a:ext>
            </a:extLst>
          </p:cNvPr>
          <p:cNvSpPr/>
          <p:nvPr/>
        </p:nvSpPr>
        <p:spPr>
          <a:xfrm rot="18941321">
            <a:off x="2458384" y="6427892"/>
            <a:ext cx="9242588" cy="4875210"/>
          </a:xfrm>
          <a:prstGeom prst="arc">
            <a:avLst>
              <a:gd name="adj1" fmla="val 14727185"/>
              <a:gd name="adj2" fmla="val 15997459"/>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24" name="Content Placeholder 2">
            <a:extLst>
              <a:ext uri="{FF2B5EF4-FFF2-40B4-BE49-F238E27FC236}">
                <a16:creationId xmlns:a16="http://schemas.microsoft.com/office/drawing/2014/main" id="{1B3806F2-AB15-426C-A732-5A39A432D778}"/>
              </a:ext>
            </a:extLst>
          </p:cNvPr>
          <p:cNvSpPr txBox="1">
            <a:spLocks/>
          </p:cNvSpPr>
          <p:nvPr/>
        </p:nvSpPr>
        <p:spPr>
          <a:xfrm>
            <a:off x="4141810" y="7067112"/>
            <a:ext cx="3909182" cy="18021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lvl1pPr marL="6096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1pPr>
            <a:lvl2pPr marL="12192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2pPr>
            <a:lvl3pPr marL="18288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3pPr>
            <a:lvl4pPr marL="24384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4pPr>
            <a:lvl5pPr marL="3048000" marR="0" indent="-609600" algn="l" defTabSz="2438338" rtl="0" eaLnBrk="1" latinLnBrk="0" hangingPunct="1">
              <a:lnSpc>
                <a:spcPct val="90000"/>
              </a:lnSpc>
              <a:spcBef>
                <a:spcPts val="4500"/>
              </a:spcBef>
              <a:spcAft>
                <a:spcPts val="0"/>
              </a:spcAft>
              <a:buClr>
                <a:schemeClr val="accent2"/>
              </a:buClr>
              <a:buSzPct val="100000"/>
              <a:buFontTx/>
              <a:buChar char="•"/>
              <a:tabLst/>
              <a:defRPr sz="4000" b="0" i="0" u="none" strike="noStrike" cap="none" spc="0" baseline="0">
                <a:solidFill>
                  <a:schemeClr val="accent1"/>
                </a:solidFill>
                <a:uFillTx/>
                <a:latin typeface="+mn-lt"/>
                <a:ea typeface="+mn-ea"/>
                <a:cs typeface="+mn-cs"/>
                <a:sym typeface="Arial"/>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chemeClr val="accent5">
                    <a:hueOff val="-739569"/>
                    <a:satOff val="-11283"/>
                    <a:lumOff val="-71195"/>
                  </a:schemeClr>
                </a:solidFill>
                <a:uFillTx/>
                <a:latin typeface="+mn-lt"/>
                <a:ea typeface="+mn-ea"/>
                <a:cs typeface="+mn-cs"/>
                <a:sym typeface="Arial"/>
              </a:defRPr>
            </a:lvl9pPr>
          </a:lstStyle>
          <a:p>
            <a:pPr marL="0" indent="0" algn="ctr">
              <a:lnSpc>
                <a:spcPct val="120000"/>
              </a:lnSpc>
              <a:spcBef>
                <a:spcPts val="0"/>
              </a:spcBef>
              <a:buNone/>
            </a:pPr>
            <a:r>
              <a:rPr lang="en-GB" sz="2400"/>
              <a:t>Waste</a:t>
            </a:r>
          </a:p>
          <a:p>
            <a:pPr marL="0" indent="0" algn="ctr">
              <a:lnSpc>
                <a:spcPct val="120000"/>
              </a:lnSpc>
              <a:spcBef>
                <a:spcPts val="0"/>
              </a:spcBef>
              <a:buNone/>
            </a:pPr>
            <a:r>
              <a:rPr lang="en-GB" sz="2400"/>
              <a:t>Heat</a:t>
            </a:r>
          </a:p>
          <a:p>
            <a:pPr marL="0" indent="0" algn="ctr">
              <a:lnSpc>
                <a:spcPct val="120000"/>
              </a:lnSpc>
              <a:spcBef>
                <a:spcPts val="0"/>
              </a:spcBef>
              <a:spcAft>
                <a:spcPts val="1800"/>
              </a:spcAft>
              <a:buNone/>
            </a:pPr>
            <a:endParaRPr lang="en-GB" sz="2400"/>
          </a:p>
        </p:txBody>
      </p:sp>
      <p:pic>
        <p:nvPicPr>
          <p:cNvPr id="1026" name="Picture 2" descr="Heat - Free nature icons">
            <a:extLst>
              <a:ext uri="{FF2B5EF4-FFF2-40B4-BE49-F238E27FC236}">
                <a16:creationId xmlns:a16="http://schemas.microsoft.com/office/drawing/2014/main" id="{71DE374B-8B53-44D5-ABCE-8E26FBF946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696" y="6040647"/>
            <a:ext cx="1295491" cy="1295491"/>
          </a:xfrm>
          <a:prstGeom prst="rect">
            <a:avLst/>
          </a:prstGeom>
          <a:noFill/>
          <a:extLst>
            <a:ext uri="{909E8E84-426E-40DD-AFC4-6F175D3DCCD1}">
              <a14:hiddenFill xmlns:a14="http://schemas.microsoft.com/office/drawing/2010/main">
                <a:solidFill>
                  <a:srgbClr val="FFFFFF"/>
                </a:solidFill>
              </a14:hiddenFill>
            </a:ext>
          </a:extLst>
        </p:spPr>
      </p:pic>
      <p:sp>
        <p:nvSpPr>
          <p:cNvPr id="26" name="Arc 25">
            <a:extLst>
              <a:ext uri="{FF2B5EF4-FFF2-40B4-BE49-F238E27FC236}">
                <a16:creationId xmlns:a16="http://schemas.microsoft.com/office/drawing/2014/main" id="{95705BEE-AB0D-44C3-A80A-AB2650BCD524}"/>
              </a:ext>
            </a:extLst>
          </p:cNvPr>
          <p:cNvSpPr/>
          <p:nvPr/>
        </p:nvSpPr>
        <p:spPr>
          <a:xfrm rot="19695698">
            <a:off x="3737225" y="5514285"/>
            <a:ext cx="9242588" cy="4875210"/>
          </a:xfrm>
          <a:prstGeom prst="arc">
            <a:avLst>
              <a:gd name="adj1" fmla="val 15397296"/>
              <a:gd name="adj2" fmla="val 16849298"/>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
        <p:nvSpPr>
          <p:cNvPr id="27" name="Arc 26">
            <a:extLst>
              <a:ext uri="{FF2B5EF4-FFF2-40B4-BE49-F238E27FC236}">
                <a16:creationId xmlns:a16="http://schemas.microsoft.com/office/drawing/2014/main" id="{F6E5E518-3E0E-4F7B-BB72-A3AA3D361750}"/>
              </a:ext>
            </a:extLst>
          </p:cNvPr>
          <p:cNvSpPr/>
          <p:nvPr/>
        </p:nvSpPr>
        <p:spPr>
          <a:xfrm rot="20934734" flipV="1">
            <a:off x="5967740" y="2544697"/>
            <a:ext cx="9242588" cy="4875210"/>
          </a:xfrm>
          <a:prstGeom prst="arc">
            <a:avLst>
              <a:gd name="adj1" fmla="val 15722624"/>
              <a:gd name="adj2" fmla="val 18442574"/>
            </a:avLst>
          </a:prstGeom>
          <a:ln w="38100">
            <a:solidFill>
              <a:schemeClr val="tx1">
                <a:lumMod val="75000"/>
                <a:lumOff val="25000"/>
              </a:schemeClr>
            </a:solidFill>
            <a:tailEnd type="triangle" w="lg" len="lg"/>
          </a:ln>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9057383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CF48-9EEF-DEB5-5D85-69D19BC4AAD7}"/>
              </a:ext>
            </a:extLst>
          </p:cNvPr>
          <p:cNvSpPr>
            <a:spLocks noGrp="1"/>
          </p:cNvSpPr>
          <p:nvPr>
            <p:ph type="ctrTitle"/>
          </p:nvPr>
        </p:nvSpPr>
        <p:spPr/>
        <p:txBody>
          <a:bodyPr>
            <a:normAutofit fontScale="90000"/>
          </a:bodyPr>
          <a:lstStyle/>
          <a:p>
            <a:r>
              <a:rPr lang="en-IE"/>
              <a:t>Spine H2-IRL Webinar</a:t>
            </a:r>
          </a:p>
        </p:txBody>
      </p:sp>
      <p:sp>
        <p:nvSpPr>
          <p:cNvPr id="3" name="Subtitle 2">
            <a:extLst>
              <a:ext uri="{FF2B5EF4-FFF2-40B4-BE49-F238E27FC236}">
                <a16:creationId xmlns:a16="http://schemas.microsoft.com/office/drawing/2014/main" id="{10DD1DAA-AE1F-0873-50C2-545ACD13CB3D}"/>
              </a:ext>
            </a:extLst>
          </p:cNvPr>
          <p:cNvSpPr>
            <a:spLocks noGrp="1"/>
          </p:cNvSpPr>
          <p:nvPr>
            <p:ph type="subTitle" idx="1"/>
          </p:nvPr>
        </p:nvSpPr>
        <p:spPr/>
        <p:txBody>
          <a:bodyPr/>
          <a:lstStyle/>
          <a:p>
            <a:r>
              <a:rPr lang="en-IE"/>
              <a:t>Friday, September 15, 2023</a:t>
            </a:r>
          </a:p>
        </p:txBody>
      </p:sp>
    </p:spTree>
    <p:extLst>
      <p:ext uri="{BB962C8B-B14F-4D97-AF65-F5344CB8AC3E}">
        <p14:creationId xmlns:p14="http://schemas.microsoft.com/office/powerpoint/2010/main" val="353199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
          <p:cNvSpPr txBox="1">
            <a:spLocks noGrp="1"/>
          </p:cNvSpPr>
          <p:nvPr>
            <p:ph type="title"/>
          </p:nvPr>
        </p:nvSpPr>
        <p:spPr>
          <a:xfrm>
            <a:off x="1354669" y="274281"/>
            <a:ext cx="20211370" cy="1334218"/>
          </a:xfrm>
          <a:prstGeom prst="rect">
            <a:avLst/>
          </a:prstGeom>
          <a:noFill/>
          <a:ln>
            <a:noFill/>
          </a:ln>
        </p:spPr>
        <p:txBody>
          <a:bodyPr spcFirstLastPara="1" vert="horz" wrap="square" lIns="182850" tIns="91400" rIns="182850" bIns="91400" rtlCol="0" anchor="t" anchorCtr="0">
            <a:normAutofit fontScale="90000"/>
          </a:bodyPr>
          <a:lstStyle/>
          <a:p>
            <a:pPr>
              <a:spcBef>
                <a:spcPts val="0"/>
              </a:spcBef>
              <a:buClr>
                <a:schemeClr val="accent1"/>
              </a:buClr>
              <a:buSzPts val="3600"/>
            </a:pPr>
            <a:r>
              <a:rPr lang="en-IE"/>
              <a:t>About Energy Reform</a:t>
            </a:r>
            <a:endParaRPr/>
          </a:p>
        </p:txBody>
      </p:sp>
      <p:sp>
        <p:nvSpPr>
          <p:cNvPr id="160" name="Google Shape;160;p2"/>
          <p:cNvSpPr txBox="1">
            <a:spLocks noGrp="1"/>
          </p:cNvSpPr>
          <p:nvPr>
            <p:ph type="body" idx="1"/>
          </p:nvPr>
        </p:nvSpPr>
        <p:spPr>
          <a:xfrm>
            <a:off x="1152716" y="1731839"/>
            <a:ext cx="12468036" cy="11427070"/>
          </a:xfrm>
          <a:prstGeom prst="rect">
            <a:avLst/>
          </a:prstGeom>
          <a:noFill/>
          <a:ln>
            <a:noFill/>
          </a:ln>
        </p:spPr>
        <p:txBody>
          <a:bodyPr spcFirstLastPara="1" vert="horz" wrap="square" lIns="182850" tIns="91400" rIns="182850" bIns="91400" rtlCol="0" anchor="t" anchorCtr="0">
            <a:normAutofit fontScale="85000" lnSpcReduction="20000"/>
          </a:bodyPr>
          <a:lstStyle/>
          <a:p>
            <a:pPr marL="0" indent="0">
              <a:lnSpc>
                <a:spcPct val="120000"/>
              </a:lnSpc>
              <a:buNone/>
            </a:pPr>
            <a:r>
              <a:rPr lang="en-IE" sz="3600" b="1"/>
              <a:t>Introduction</a:t>
            </a:r>
            <a:br>
              <a:rPr lang="en-IE" sz="3600" b="1"/>
            </a:br>
            <a:r>
              <a:rPr lang="en-IE" sz="3600"/>
              <a:t>Energy Reform is a boutique consultancy with over 25 years' experience providing advanced modelling services and advice in support of the energy transition. </a:t>
            </a:r>
          </a:p>
          <a:p>
            <a:pPr marL="0" indent="0">
              <a:lnSpc>
                <a:spcPct val="120000"/>
              </a:lnSpc>
              <a:buNone/>
            </a:pPr>
            <a:r>
              <a:rPr lang="en-IE" sz="3600" b="1"/>
              <a:t>History</a:t>
            </a:r>
            <a:br>
              <a:rPr lang="en-IE" sz="3600" b="1"/>
            </a:br>
            <a:r>
              <a:rPr lang="en-IE" sz="3600"/>
              <a:t>Born out of the leading-edge research at the Electricity Research Centre, headed by Professor Mark O’Malley at University College Dublin, Energy Reform has built a strong reputation for applying leading edge research in the area of renewables and energy system integration to real world problems.</a:t>
            </a:r>
          </a:p>
          <a:p>
            <a:pPr marL="0" indent="0">
              <a:buNone/>
            </a:pPr>
            <a:r>
              <a:rPr lang="en-IE" sz="2800" b="1"/>
              <a:t>Highlights</a:t>
            </a:r>
          </a:p>
          <a:p>
            <a:pPr>
              <a:lnSpc>
                <a:spcPct val="120000"/>
              </a:lnSpc>
            </a:pPr>
            <a:r>
              <a:rPr lang="en-IE" sz="2800"/>
              <a:t>ER has been involved in numerous groundbreaking studies examining the impacts of high-RES-E scenarios in power and energy systems worldwide including the all-Island grid study and TSO facilitation of renewables study</a:t>
            </a:r>
          </a:p>
          <a:p>
            <a:pPr>
              <a:lnSpc>
                <a:spcPct val="120000"/>
              </a:lnSpc>
            </a:pPr>
            <a:r>
              <a:rPr lang="en-IE" sz="2800"/>
              <a:t>Represents Ireland on IEA Wind Task 25, “The design and operation of power systems with large amounts of variable renewable power” and co-authored best practices for renewable integration studies</a:t>
            </a:r>
          </a:p>
          <a:p>
            <a:pPr>
              <a:lnSpc>
                <a:spcPct val="120000"/>
              </a:lnSpc>
            </a:pPr>
            <a:r>
              <a:rPr lang="en-IE" sz="2800"/>
              <a:t>US Department of Energy Wind Research Program Peer Reviewer since 2016</a:t>
            </a:r>
          </a:p>
          <a:p>
            <a:pPr lvl="0">
              <a:lnSpc>
                <a:spcPct val="120000"/>
              </a:lnSpc>
            </a:pPr>
            <a:r>
              <a:rPr lang="en-GB" sz="2800"/>
              <a:t>We have carried out numerous innovative modelling studies demonstrating the value of flexible technologies in supporting the energy transition resulting in over €115m grant funding for our clients</a:t>
            </a:r>
            <a:endParaRPr lang="en-IE" sz="2800"/>
          </a:p>
          <a:p>
            <a:pPr>
              <a:lnSpc>
                <a:spcPct val="120000"/>
              </a:lnSpc>
            </a:pPr>
            <a:r>
              <a:rPr lang="en-GB" sz="2800">
                <a:ea typeface="Yu Mincho" panose="02020400000000000000" pitchFamily="18" charset="-128"/>
              </a:rPr>
              <a:t>Member of the research council of the Global Power System Transformation (G-PST)</a:t>
            </a:r>
            <a:endParaRPr/>
          </a:p>
        </p:txBody>
      </p:sp>
      <p:pic>
        <p:nvPicPr>
          <p:cNvPr id="3" name="Picture 2">
            <a:extLst>
              <a:ext uri="{FF2B5EF4-FFF2-40B4-BE49-F238E27FC236}">
                <a16:creationId xmlns:a16="http://schemas.microsoft.com/office/drawing/2014/main" id="{1F4AF0F3-4D82-655A-D594-622CCECFCF92}"/>
              </a:ext>
            </a:extLst>
          </p:cNvPr>
          <p:cNvPicPr>
            <a:picLocks noChangeAspect="1"/>
          </p:cNvPicPr>
          <p:nvPr/>
        </p:nvPicPr>
        <p:blipFill>
          <a:blip r:embed="rId3"/>
          <a:stretch>
            <a:fillRect/>
          </a:stretch>
        </p:blipFill>
        <p:spPr>
          <a:xfrm>
            <a:off x="14530792" y="2605950"/>
            <a:ext cx="8700492" cy="7631560"/>
          </a:xfrm>
          <a:prstGeom prst="rect">
            <a:avLst/>
          </a:prstGeom>
        </p:spPr>
      </p:pic>
    </p:spTree>
    <p:extLst>
      <p:ext uri="{BB962C8B-B14F-4D97-AF65-F5344CB8AC3E}">
        <p14:creationId xmlns:p14="http://schemas.microsoft.com/office/powerpoint/2010/main" val="1334275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BD16-3C29-28B5-28A1-6541C9ACE1C1}"/>
              </a:ext>
            </a:extLst>
          </p:cNvPr>
          <p:cNvSpPr>
            <a:spLocks noGrp="1"/>
          </p:cNvSpPr>
          <p:nvPr>
            <p:ph type="title"/>
          </p:nvPr>
        </p:nvSpPr>
        <p:spPr/>
        <p:txBody>
          <a:bodyPr/>
          <a:lstStyle/>
          <a:p>
            <a:r>
              <a:rPr lang="en-IE">
                <a:solidFill>
                  <a:schemeClr val="tx2"/>
                </a:solidFill>
              </a:rPr>
              <a:t>Spine H2-IRL Project Overview</a:t>
            </a:r>
          </a:p>
        </p:txBody>
      </p:sp>
      <p:sp>
        <p:nvSpPr>
          <p:cNvPr id="3" name="Content Placeholder 2">
            <a:extLst>
              <a:ext uri="{FF2B5EF4-FFF2-40B4-BE49-F238E27FC236}">
                <a16:creationId xmlns:a16="http://schemas.microsoft.com/office/drawing/2014/main" id="{62552658-024E-ABB4-57F1-905C5FB2CE90}"/>
              </a:ext>
            </a:extLst>
          </p:cNvPr>
          <p:cNvSpPr>
            <a:spLocks noGrp="1"/>
          </p:cNvSpPr>
          <p:nvPr>
            <p:ph idx="1"/>
          </p:nvPr>
        </p:nvSpPr>
        <p:spPr>
          <a:xfrm>
            <a:off x="10644997" y="3651250"/>
            <a:ext cx="12062602" cy="8702676"/>
          </a:xfrm>
        </p:spPr>
        <p:txBody>
          <a:bodyPr>
            <a:normAutofit/>
          </a:bodyPr>
          <a:lstStyle/>
          <a:p>
            <a:pPr>
              <a:lnSpc>
                <a:spcPct val="120000"/>
              </a:lnSpc>
            </a:pPr>
            <a:r>
              <a:rPr lang="en-IE" sz="4800"/>
              <a:t>Explore the potential role of Hydrogen in the Irish energy sector</a:t>
            </a:r>
          </a:p>
          <a:p>
            <a:pPr>
              <a:lnSpc>
                <a:spcPct val="120000"/>
              </a:lnSpc>
            </a:pPr>
            <a:r>
              <a:rPr lang="en-IE" sz="4800"/>
              <a:t>Identify viable Hydrogen development pathways for Ireland</a:t>
            </a:r>
          </a:p>
          <a:p>
            <a:pPr>
              <a:lnSpc>
                <a:spcPct val="120000"/>
              </a:lnSpc>
            </a:pPr>
            <a:r>
              <a:rPr lang="en-IE" sz="4800"/>
              <a:t>A focus on adequacy</a:t>
            </a:r>
          </a:p>
          <a:p>
            <a:pPr lvl="1">
              <a:lnSpc>
                <a:spcPct val="120000"/>
              </a:lnSpc>
            </a:pPr>
            <a:r>
              <a:rPr lang="en-IE" sz="4000"/>
              <a:t>Security of Supply</a:t>
            </a:r>
          </a:p>
          <a:p>
            <a:pPr lvl="1">
              <a:lnSpc>
                <a:spcPct val="120000"/>
              </a:lnSpc>
            </a:pPr>
            <a:r>
              <a:rPr lang="en-IE" sz="4000"/>
              <a:t>Resiliency</a:t>
            </a:r>
          </a:p>
          <a:p>
            <a:pPr lvl="1">
              <a:lnSpc>
                <a:spcPct val="120000"/>
              </a:lnSpc>
            </a:pPr>
            <a:r>
              <a:rPr lang="en-IE" sz="4000"/>
              <a:t>Flexibility</a:t>
            </a:r>
          </a:p>
          <a:p>
            <a:pPr lvl="1">
              <a:lnSpc>
                <a:spcPct val="120000"/>
              </a:lnSpc>
            </a:pPr>
            <a:r>
              <a:rPr lang="en-IE" sz="4000"/>
              <a:t>Network Infrastructure</a:t>
            </a:r>
          </a:p>
        </p:txBody>
      </p:sp>
      <p:pic>
        <p:nvPicPr>
          <p:cNvPr id="4" name="bg object 16">
            <a:extLst>
              <a:ext uri="{FF2B5EF4-FFF2-40B4-BE49-F238E27FC236}">
                <a16:creationId xmlns:a16="http://schemas.microsoft.com/office/drawing/2014/main" id="{FE5CC53B-490C-63D7-30A3-C9DB29F8BF44}"/>
              </a:ext>
            </a:extLst>
          </p:cNvPr>
          <p:cNvPicPr/>
          <p:nvPr/>
        </p:nvPicPr>
        <p:blipFill>
          <a:blip r:embed="rId2" cstate="print"/>
          <a:stretch>
            <a:fillRect/>
          </a:stretch>
        </p:blipFill>
        <p:spPr>
          <a:xfrm>
            <a:off x="853160" y="9314170"/>
            <a:ext cx="7142312" cy="1419020"/>
          </a:xfrm>
          <a:prstGeom prst="rect">
            <a:avLst/>
          </a:prstGeom>
        </p:spPr>
      </p:pic>
      <p:pic>
        <p:nvPicPr>
          <p:cNvPr id="5" name="object 12">
            <a:extLst>
              <a:ext uri="{FF2B5EF4-FFF2-40B4-BE49-F238E27FC236}">
                <a16:creationId xmlns:a16="http://schemas.microsoft.com/office/drawing/2014/main" id="{12B4C4B0-F787-4753-FCDD-85016FE7DD30}"/>
              </a:ext>
            </a:extLst>
          </p:cNvPr>
          <p:cNvPicPr/>
          <p:nvPr/>
        </p:nvPicPr>
        <p:blipFill>
          <a:blip r:embed="rId3" cstate="print"/>
          <a:stretch>
            <a:fillRect/>
          </a:stretch>
        </p:blipFill>
        <p:spPr>
          <a:xfrm>
            <a:off x="1173817" y="6661152"/>
            <a:ext cx="6501002" cy="1419020"/>
          </a:xfrm>
          <a:prstGeom prst="rect">
            <a:avLst/>
          </a:prstGeom>
        </p:spPr>
      </p:pic>
      <p:pic>
        <p:nvPicPr>
          <p:cNvPr id="8" name="Graphic 7">
            <a:extLst>
              <a:ext uri="{FF2B5EF4-FFF2-40B4-BE49-F238E27FC236}">
                <a16:creationId xmlns:a16="http://schemas.microsoft.com/office/drawing/2014/main" id="{CFF8290C-50E0-AB44-C7D5-5AF133DB11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816" y="3810310"/>
            <a:ext cx="6821656" cy="1383688"/>
          </a:xfrm>
          <a:prstGeom prst="rect">
            <a:avLst/>
          </a:prstGeom>
        </p:spPr>
      </p:pic>
    </p:spTree>
    <p:extLst>
      <p:ext uri="{BB962C8B-B14F-4D97-AF65-F5344CB8AC3E}">
        <p14:creationId xmlns:p14="http://schemas.microsoft.com/office/powerpoint/2010/main" val="1867385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BD16-3C29-28B5-28A1-6541C9ACE1C1}"/>
              </a:ext>
            </a:extLst>
          </p:cNvPr>
          <p:cNvSpPr>
            <a:spLocks noGrp="1"/>
          </p:cNvSpPr>
          <p:nvPr>
            <p:ph type="title"/>
          </p:nvPr>
        </p:nvSpPr>
        <p:spPr/>
        <p:txBody>
          <a:bodyPr/>
          <a:lstStyle/>
          <a:p>
            <a:r>
              <a:rPr lang="en-IE">
                <a:solidFill>
                  <a:schemeClr val="tx2"/>
                </a:solidFill>
              </a:rPr>
              <a:t>Spine H2-IRL Project Overview</a:t>
            </a:r>
          </a:p>
        </p:txBody>
      </p:sp>
      <p:sp>
        <p:nvSpPr>
          <p:cNvPr id="3" name="Content Placeholder 2">
            <a:extLst>
              <a:ext uri="{FF2B5EF4-FFF2-40B4-BE49-F238E27FC236}">
                <a16:creationId xmlns:a16="http://schemas.microsoft.com/office/drawing/2014/main" id="{62552658-024E-ABB4-57F1-905C5FB2CE90}"/>
              </a:ext>
            </a:extLst>
          </p:cNvPr>
          <p:cNvSpPr>
            <a:spLocks noGrp="1"/>
          </p:cNvSpPr>
          <p:nvPr>
            <p:ph idx="1"/>
          </p:nvPr>
        </p:nvSpPr>
        <p:spPr>
          <a:xfrm>
            <a:off x="10420710" y="3651250"/>
            <a:ext cx="12286888" cy="8702676"/>
          </a:xfrm>
        </p:spPr>
        <p:txBody>
          <a:bodyPr>
            <a:normAutofit fontScale="77500" lnSpcReduction="20000"/>
          </a:bodyPr>
          <a:lstStyle/>
          <a:p>
            <a:pPr>
              <a:lnSpc>
                <a:spcPct val="110000"/>
              </a:lnSpc>
            </a:pPr>
            <a:r>
              <a:rPr lang="en-IE">
                <a:solidFill>
                  <a:schemeClr val="tx2"/>
                </a:solidFill>
                <a:latin typeface="Arial" panose="020B0604020202020204" pitchFamily="34" charset="0"/>
                <a:cs typeface="Arial" panose="020B0604020202020204" pitchFamily="34" charset="0"/>
              </a:rPr>
              <a:t>Detailed technology assessments will be completed, and end use scenarios will be explored as part of the Scenario Development</a:t>
            </a:r>
          </a:p>
          <a:p>
            <a:pPr>
              <a:lnSpc>
                <a:spcPct val="110000"/>
              </a:lnSpc>
            </a:pPr>
            <a:r>
              <a:rPr lang="en-IE">
                <a:solidFill>
                  <a:schemeClr val="tx2"/>
                </a:solidFill>
                <a:latin typeface="Arial" panose="020B0604020202020204" pitchFamily="34" charset="0"/>
                <a:cs typeface="Arial" panose="020B0604020202020204" pitchFamily="34" charset="0"/>
              </a:rPr>
              <a:t>Expand existing models / develop new models</a:t>
            </a:r>
          </a:p>
          <a:p>
            <a:pPr>
              <a:lnSpc>
                <a:spcPct val="110000"/>
              </a:lnSpc>
            </a:pPr>
            <a:r>
              <a:rPr lang="en-IE">
                <a:solidFill>
                  <a:schemeClr val="tx2"/>
                </a:solidFill>
                <a:latin typeface="Arial" panose="020B0604020202020204" pitchFamily="34" charset="0"/>
                <a:cs typeface="Arial" panose="020B0604020202020204" pitchFamily="34" charset="0"/>
              </a:rPr>
              <a:t>Modelling will provide valuable insights, highlighting optimal key investment decisions for a range of scenarios</a:t>
            </a:r>
          </a:p>
          <a:p>
            <a:pPr>
              <a:lnSpc>
                <a:spcPct val="110000"/>
              </a:lnSpc>
            </a:pPr>
            <a:r>
              <a:rPr lang="en-IE">
                <a:solidFill>
                  <a:schemeClr val="tx2"/>
                </a:solidFill>
                <a:latin typeface="Arial" panose="020B0604020202020204" pitchFamily="34" charset="0"/>
                <a:cs typeface="Arial" panose="020B0604020202020204" pitchFamily="34" charset="0"/>
              </a:rPr>
              <a:t>Open Models – available to Irish researchers, facilitating further innovation and work on the energy transition</a:t>
            </a:r>
          </a:p>
        </p:txBody>
      </p:sp>
      <p:sp>
        <p:nvSpPr>
          <p:cNvPr id="7" name="TextBox 6">
            <a:extLst>
              <a:ext uri="{FF2B5EF4-FFF2-40B4-BE49-F238E27FC236}">
                <a16:creationId xmlns:a16="http://schemas.microsoft.com/office/drawing/2014/main" id="{0D3D2250-0CD7-0FE0-34C5-61CF000B0D84}"/>
              </a:ext>
            </a:extLst>
          </p:cNvPr>
          <p:cNvSpPr txBox="1"/>
          <p:nvPr/>
        </p:nvSpPr>
        <p:spPr>
          <a:xfrm>
            <a:off x="1847462" y="3669912"/>
            <a:ext cx="5990252" cy="2308324"/>
          </a:xfrm>
          <a:prstGeom prst="rect">
            <a:avLst/>
          </a:prstGeom>
          <a:noFill/>
        </p:spPr>
        <p:txBody>
          <a:bodyPr wrap="square" rtlCol="0">
            <a:spAutoFit/>
          </a:bodyPr>
          <a:lstStyle/>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WP2</a:t>
            </a:r>
          </a:p>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Scenario Development</a:t>
            </a:r>
          </a:p>
        </p:txBody>
      </p:sp>
      <p:sp>
        <p:nvSpPr>
          <p:cNvPr id="8" name="TextBox 7">
            <a:extLst>
              <a:ext uri="{FF2B5EF4-FFF2-40B4-BE49-F238E27FC236}">
                <a16:creationId xmlns:a16="http://schemas.microsoft.com/office/drawing/2014/main" id="{7DE25A58-32D4-154D-8CAA-9D2E34E4AF81}"/>
              </a:ext>
            </a:extLst>
          </p:cNvPr>
          <p:cNvSpPr txBox="1"/>
          <p:nvPr/>
        </p:nvSpPr>
        <p:spPr>
          <a:xfrm>
            <a:off x="1847462" y="6487785"/>
            <a:ext cx="5990252" cy="2308324"/>
          </a:xfrm>
          <a:prstGeom prst="rect">
            <a:avLst/>
          </a:prstGeom>
          <a:noFill/>
        </p:spPr>
        <p:txBody>
          <a:bodyPr wrap="square" rtlCol="0">
            <a:spAutoFit/>
          </a:bodyPr>
          <a:lstStyle/>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WP3</a:t>
            </a:r>
          </a:p>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Open Model &amp; Tool Development</a:t>
            </a:r>
          </a:p>
        </p:txBody>
      </p:sp>
      <p:sp>
        <p:nvSpPr>
          <p:cNvPr id="9" name="TextBox 8">
            <a:extLst>
              <a:ext uri="{FF2B5EF4-FFF2-40B4-BE49-F238E27FC236}">
                <a16:creationId xmlns:a16="http://schemas.microsoft.com/office/drawing/2014/main" id="{290DD7BB-5A00-D894-75C3-47868FD5AD09}"/>
              </a:ext>
            </a:extLst>
          </p:cNvPr>
          <p:cNvSpPr txBox="1"/>
          <p:nvPr/>
        </p:nvSpPr>
        <p:spPr>
          <a:xfrm>
            <a:off x="1853676" y="9405179"/>
            <a:ext cx="5990252" cy="2308324"/>
          </a:xfrm>
          <a:prstGeom prst="rect">
            <a:avLst/>
          </a:prstGeom>
          <a:noFill/>
        </p:spPr>
        <p:txBody>
          <a:bodyPr wrap="square" rtlCol="0">
            <a:spAutoFit/>
          </a:bodyPr>
          <a:lstStyle/>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WP4</a:t>
            </a:r>
          </a:p>
          <a:p>
            <a:pPr marL="0" indent="0" algn="ctr" defTabSz="914400" hangingPunct="1">
              <a:lnSpc>
                <a:spcPct val="100000"/>
              </a:lnSpc>
              <a:spcBef>
                <a:spcPts val="0"/>
              </a:spcBef>
              <a:buSzTx/>
              <a:buNone/>
            </a:pPr>
            <a:r>
              <a:rPr lang="en-IE" kern="1200">
                <a:solidFill>
                  <a:srgbClr val="339966"/>
                </a:solidFill>
                <a:latin typeface="ADLaM Display" panose="020F0502020204030204" pitchFamily="2" charset="0"/>
                <a:ea typeface="ADLaM Display" panose="020F0502020204030204" pitchFamily="2" charset="0"/>
                <a:cs typeface="ADLaM Display" panose="020F0502020204030204" pitchFamily="2" charset="0"/>
              </a:rPr>
              <a:t>Modelling of Green Hydrogen</a:t>
            </a:r>
          </a:p>
        </p:txBody>
      </p:sp>
    </p:spTree>
    <p:extLst>
      <p:ext uri="{BB962C8B-B14F-4D97-AF65-F5344CB8AC3E}">
        <p14:creationId xmlns:p14="http://schemas.microsoft.com/office/powerpoint/2010/main" val="3376728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1B41-603A-454E-A8A8-C5A51126B32B}"/>
              </a:ext>
            </a:extLst>
          </p:cNvPr>
          <p:cNvSpPr>
            <a:spLocks noGrp="1"/>
          </p:cNvSpPr>
          <p:nvPr>
            <p:ph type="title"/>
          </p:nvPr>
        </p:nvSpPr>
        <p:spPr/>
        <p:txBody>
          <a:bodyPr/>
          <a:lstStyle/>
          <a:p>
            <a:r>
              <a:rPr lang="en-IE">
                <a:solidFill>
                  <a:schemeClr val="tx2"/>
                </a:solidFill>
              </a:rPr>
              <a:t>Background - </a:t>
            </a:r>
          </a:p>
        </p:txBody>
      </p:sp>
      <p:pic>
        <p:nvPicPr>
          <p:cNvPr id="4" name="Picture 3" descr="Logo&#10;&#10;Description automatically generated">
            <a:extLst>
              <a:ext uri="{FF2B5EF4-FFF2-40B4-BE49-F238E27FC236}">
                <a16:creationId xmlns:a16="http://schemas.microsoft.com/office/drawing/2014/main" id="{28B06B0A-2E5D-3612-6279-06532FC42168}"/>
              </a:ext>
            </a:extLst>
          </p:cNvPr>
          <p:cNvPicPr>
            <a:picLocks noChangeAspect="1"/>
          </p:cNvPicPr>
          <p:nvPr/>
        </p:nvPicPr>
        <p:blipFill>
          <a:blip r:embed="rId2"/>
          <a:stretch>
            <a:fillRect/>
          </a:stretch>
        </p:blipFill>
        <p:spPr>
          <a:xfrm>
            <a:off x="9331649" y="1191235"/>
            <a:ext cx="4517702" cy="1716726"/>
          </a:xfrm>
          <a:prstGeom prst="rect">
            <a:avLst/>
          </a:prstGeom>
        </p:spPr>
      </p:pic>
      <p:sp>
        <p:nvSpPr>
          <p:cNvPr id="5" name="Content Placeholder 1">
            <a:extLst>
              <a:ext uri="{FF2B5EF4-FFF2-40B4-BE49-F238E27FC236}">
                <a16:creationId xmlns:a16="http://schemas.microsoft.com/office/drawing/2014/main" id="{1D02F089-3B0F-690C-EA94-0B2AA7C0811E}"/>
              </a:ext>
            </a:extLst>
          </p:cNvPr>
          <p:cNvSpPr txBox="1">
            <a:spLocks noGrp="1"/>
          </p:cNvSpPr>
          <p:nvPr>
            <p:ph idx="1"/>
          </p:nvPr>
        </p:nvSpPr>
        <p:spPr>
          <a:xfrm>
            <a:off x="1676400" y="3651250"/>
            <a:ext cx="21031200" cy="8702676"/>
          </a:xfrm>
          <a:prstGeom prst="rect">
            <a:avLst/>
          </a:prstGeom>
        </p:spPr>
        <p:txBody>
          <a:bodyPr vert="horz" lIns="182880" tIns="91440" rIns="182880" bIns="9144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200">
                <a:solidFill>
                  <a:schemeClr val="tx2"/>
                </a:solidFill>
              </a:rPr>
              <a:t>Modelling of the energy transition requires more data, produces more data, modelling tasks are more complex, and models need to capture more detail</a:t>
            </a:r>
            <a:endParaRPr lang="en-US" sz="4200" b="1">
              <a:solidFill>
                <a:schemeClr val="tx2"/>
              </a:solidFill>
            </a:endParaRPr>
          </a:p>
          <a:p>
            <a:pPr marL="0" indent="0">
              <a:buNone/>
            </a:pPr>
            <a:r>
              <a:rPr lang="en-US" sz="4800" b="1">
                <a:solidFill>
                  <a:schemeClr val="tx2"/>
                </a:solidFill>
              </a:rPr>
              <a:t>Spine:</a:t>
            </a:r>
            <a:endParaRPr lang="en-US">
              <a:solidFill>
                <a:schemeClr val="tx2"/>
              </a:solidFill>
            </a:endParaRPr>
          </a:p>
          <a:p>
            <a:r>
              <a:rPr lang="en-US">
                <a:solidFill>
                  <a:schemeClr val="tx2"/>
                </a:solidFill>
              </a:rPr>
              <a:t>Open source energy systems modelling framework</a:t>
            </a:r>
          </a:p>
          <a:p>
            <a:r>
              <a:rPr lang="en-US">
                <a:solidFill>
                  <a:schemeClr val="tx2"/>
                </a:solidFill>
              </a:rPr>
              <a:t>Designed from the ground up to address the workflow and modelling requirements of the energy transition. In particular</a:t>
            </a:r>
          </a:p>
          <a:p>
            <a:pPr lvl="1"/>
            <a:r>
              <a:rPr lang="en-US">
                <a:solidFill>
                  <a:schemeClr val="tx2"/>
                </a:solidFill>
              </a:rPr>
              <a:t>Manage large data sets and complex workflows in a coherent and repeatable way</a:t>
            </a:r>
          </a:p>
          <a:p>
            <a:pPr lvl="1"/>
            <a:r>
              <a:rPr lang="en-US">
                <a:solidFill>
                  <a:schemeClr val="tx2"/>
                </a:solidFill>
              </a:rPr>
              <a:t>Model more scope</a:t>
            </a:r>
          </a:p>
          <a:p>
            <a:pPr lvl="1"/>
            <a:r>
              <a:rPr lang="en-US">
                <a:solidFill>
                  <a:schemeClr val="tx2"/>
                </a:solidFill>
              </a:rPr>
              <a:t>Capture more detail</a:t>
            </a:r>
          </a:p>
          <a:p>
            <a:pPr lvl="1"/>
            <a:r>
              <a:rPr lang="en-US">
                <a:solidFill>
                  <a:schemeClr val="tx2"/>
                </a:solidFill>
              </a:rPr>
              <a:t>Easily add new technologies not yet thought of</a:t>
            </a:r>
          </a:p>
          <a:p>
            <a:endParaRPr lang="en-US">
              <a:solidFill>
                <a:schemeClr val="tx2"/>
              </a:solidFill>
            </a:endParaRPr>
          </a:p>
          <a:p>
            <a:endParaRPr lang="en-US">
              <a:solidFill>
                <a:schemeClr val="tx2"/>
              </a:solidFill>
            </a:endParaRPr>
          </a:p>
          <a:p>
            <a:pPr lvl="1"/>
            <a:endParaRPr lang="en-US">
              <a:solidFill>
                <a:schemeClr val="tx2"/>
              </a:solidFill>
            </a:endParaRPr>
          </a:p>
          <a:p>
            <a:endParaRPr lang="nl-BE">
              <a:solidFill>
                <a:schemeClr val="tx2"/>
              </a:solidFill>
            </a:endParaRPr>
          </a:p>
        </p:txBody>
      </p:sp>
      <p:pic>
        <p:nvPicPr>
          <p:cNvPr id="6" name="Picture 5">
            <a:extLst>
              <a:ext uri="{FF2B5EF4-FFF2-40B4-BE49-F238E27FC236}">
                <a16:creationId xmlns:a16="http://schemas.microsoft.com/office/drawing/2014/main" id="{06C71181-5CE4-EE91-3AEE-FDDEB71F0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9317" y="11152351"/>
            <a:ext cx="1796434" cy="1796434"/>
          </a:xfrm>
          <a:prstGeom prst="rect">
            <a:avLst/>
          </a:prstGeom>
        </p:spPr>
      </p:pic>
      <p:pic>
        <p:nvPicPr>
          <p:cNvPr id="7" name="Picture 6">
            <a:extLst>
              <a:ext uri="{FF2B5EF4-FFF2-40B4-BE49-F238E27FC236}">
                <a16:creationId xmlns:a16="http://schemas.microsoft.com/office/drawing/2014/main" id="{0CA65886-8F2F-94F4-CE5E-D07461F63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6952" y="11362228"/>
            <a:ext cx="1352736" cy="1376676"/>
          </a:xfrm>
          <a:prstGeom prst="rect">
            <a:avLst/>
          </a:prstGeom>
        </p:spPr>
      </p:pic>
      <p:pic>
        <p:nvPicPr>
          <p:cNvPr id="9" name="Picture 8">
            <a:extLst>
              <a:ext uri="{FF2B5EF4-FFF2-40B4-BE49-F238E27FC236}">
                <a16:creationId xmlns:a16="http://schemas.microsoft.com/office/drawing/2014/main" id="{4128CD8A-CA1B-CAA2-8A95-3F63B7DE1D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1588" y="11574370"/>
            <a:ext cx="2669528" cy="952392"/>
          </a:xfrm>
          <a:prstGeom prst="rect">
            <a:avLst/>
          </a:prstGeom>
        </p:spPr>
      </p:pic>
      <p:pic>
        <p:nvPicPr>
          <p:cNvPr id="10" name="Picture 9">
            <a:extLst>
              <a:ext uri="{FF2B5EF4-FFF2-40B4-BE49-F238E27FC236}">
                <a16:creationId xmlns:a16="http://schemas.microsoft.com/office/drawing/2014/main" id="{52EFA8FC-7CBD-7D62-DF1F-B07484534007}"/>
              </a:ext>
            </a:extLst>
          </p:cNvPr>
          <p:cNvPicPr>
            <a:picLocks noChangeAspect="1"/>
          </p:cNvPicPr>
          <p:nvPr/>
        </p:nvPicPr>
        <p:blipFill>
          <a:blip r:embed="rId6"/>
          <a:stretch>
            <a:fillRect/>
          </a:stretch>
        </p:blipFill>
        <p:spPr>
          <a:xfrm>
            <a:off x="8517729" y="11399356"/>
            <a:ext cx="2515750" cy="1302420"/>
          </a:xfrm>
          <a:prstGeom prst="rect">
            <a:avLst/>
          </a:prstGeom>
        </p:spPr>
      </p:pic>
      <p:pic>
        <p:nvPicPr>
          <p:cNvPr id="3" name="Graphic 2">
            <a:extLst>
              <a:ext uri="{FF2B5EF4-FFF2-40B4-BE49-F238E27FC236}">
                <a16:creationId xmlns:a16="http://schemas.microsoft.com/office/drawing/2014/main" id="{E30B8FD4-5A17-3697-DD76-AC877EBE6C0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76400" y="11511420"/>
            <a:ext cx="5650904" cy="1146216"/>
          </a:xfrm>
          <a:prstGeom prst="rect">
            <a:avLst/>
          </a:prstGeom>
        </p:spPr>
      </p:pic>
    </p:spTree>
    <p:extLst>
      <p:ext uri="{BB962C8B-B14F-4D97-AF65-F5344CB8AC3E}">
        <p14:creationId xmlns:p14="http://schemas.microsoft.com/office/powerpoint/2010/main" val="3855467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9E3C-0548-C888-1239-FD34E5133A3F}"/>
              </a:ext>
            </a:extLst>
          </p:cNvPr>
          <p:cNvSpPr>
            <a:spLocks noGrp="1"/>
          </p:cNvSpPr>
          <p:nvPr>
            <p:ph type="title"/>
          </p:nvPr>
        </p:nvSpPr>
        <p:spPr/>
        <p:txBody>
          <a:bodyPr/>
          <a:lstStyle/>
          <a:p>
            <a:r>
              <a:rPr lang="en-IE"/>
              <a:t>Relevant Research Projects</a:t>
            </a:r>
          </a:p>
        </p:txBody>
      </p:sp>
      <p:sp>
        <p:nvSpPr>
          <p:cNvPr id="3" name="Text Placeholder 2">
            <a:extLst>
              <a:ext uri="{FF2B5EF4-FFF2-40B4-BE49-F238E27FC236}">
                <a16:creationId xmlns:a16="http://schemas.microsoft.com/office/drawing/2014/main" id="{27B5C336-100B-3FB1-78B7-B774311B4812}"/>
              </a:ext>
            </a:extLst>
          </p:cNvPr>
          <p:cNvSpPr>
            <a:spLocks noGrp="1"/>
          </p:cNvSpPr>
          <p:nvPr>
            <p:ph type="body" idx="1"/>
          </p:nvPr>
        </p:nvSpPr>
        <p:spPr>
          <a:xfrm>
            <a:off x="3209730" y="3581064"/>
            <a:ext cx="8785420" cy="1647824"/>
          </a:xfrm>
        </p:spPr>
        <p:txBody>
          <a:bodyPr>
            <a:normAutofit fontScale="85000" lnSpcReduction="10000"/>
          </a:bodyPr>
          <a:lstStyle/>
          <a:p>
            <a:r>
              <a:rPr lang="en-IE">
                <a:latin typeface="Arial" panose="020B0604020202020204" pitchFamily="34" charset="0"/>
                <a:cs typeface="Arial" panose="020B0604020202020204" pitchFamily="34" charset="0"/>
              </a:rPr>
              <a:t>Open-source toolbox for modelling integrated energy systems</a:t>
            </a:r>
          </a:p>
        </p:txBody>
      </p:sp>
      <p:sp>
        <p:nvSpPr>
          <p:cNvPr id="4" name="Content Placeholder 3">
            <a:extLst>
              <a:ext uri="{FF2B5EF4-FFF2-40B4-BE49-F238E27FC236}">
                <a16:creationId xmlns:a16="http://schemas.microsoft.com/office/drawing/2014/main" id="{5C1839BF-E277-167B-CFF6-6ED574C43DBC}"/>
              </a:ext>
            </a:extLst>
          </p:cNvPr>
          <p:cNvSpPr>
            <a:spLocks noGrp="1"/>
          </p:cNvSpPr>
          <p:nvPr>
            <p:ph sz="half" idx="2"/>
          </p:nvPr>
        </p:nvSpPr>
        <p:spPr>
          <a:xfrm>
            <a:off x="1671955" y="5890977"/>
            <a:ext cx="10315574" cy="2651126"/>
          </a:xfrm>
        </p:spPr>
        <p:txBody>
          <a:bodyPr>
            <a:normAutofit lnSpcReduction="10000"/>
          </a:bodyPr>
          <a:lstStyle/>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Ran from 2017 to 2021</a:t>
            </a:r>
          </a:p>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5 Partners</a:t>
            </a:r>
          </a:p>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Budget €4m over 4 years.</a:t>
            </a:r>
          </a:p>
          <a:p>
            <a:endParaRPr lang="en-IE" sz="480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B329F22-F5CC-7001-F6BC-0B8D7BC21C9C}"/>
              </a:ext>
            </a:extLst>
          </p:cNvPr>
          <p:cNvSpPr>
            <a:spLocks noGrp="1"/>
          </p:cNvSpPr>
          <p:nvPr>
            <p:ph type="body" sz="quarter" idx="3"/>
          </p:nvPr>
        </p:nvSpPr>
        <p:spPr>
          <a:xfrm>
            <a:off x="13794733" y="3581064"/>
            <a:ext cx="9774466" cy="1647824"/>
          </a:xfrm>
        </p:spPr>
        <p:txBody>
          <a:bodyPr>
            <a:normAutofit fontScale="85000" lnSpcReduction="10000"/>
          </a:bodyPr>
          <a:lstStyle/>
          <a:p>
            <a:r>
              <a:rPr lang="en-GB">
                <a:latin typeface="Arial" panose="020B0604020202020204" pitchFamily="34" charset="0"/>
                <a:cs typeface="Arial" panose="020B0604020202020204" pitchFamily="34" charset="0"/>
              </a:rPr>
              <a:t>Comprehensive, fast, user-friendly and thoroughly validated open-source energy system planning framework</a:t>
            </a:r>
          </a:p>
        </p:txBody>
      </p:sp>
      <p:sp>
        <p:nvSpPr>
          <p:cNvPr id="6" name="Content Placeholder 5">
            <a:extLst>
              <a:ext uri="{FF2B5EF4-FFF2-40B4-BE49-F238E27FC236}">
                <a16:creationId xmlns:a16="http://schemas.microsoft.com/office/drawing/2014/main" id="{08DD0CE4-D3E3-2560-9563-35A030719956}"/>
              </a:ext>
            </a:extLst>
          </p:cNvPr>
          <p:cNvSpPr>
            <a:spLocks noGrp="1"/>
          </p:cNvSpPr>
          <p:nvPr>
            <p:ph sz="quarter" idx="4"/>
          </p:nvPr>
        </p:nvSpPr>
        <p:spPr>
          <a:xfrm>
            <a:off x="12344400" y="5900698"/>
            <a:ext cx="10366376" cy="2510320"/>
          </a:xfrm>
        </p:spPr>
        <p:txBody>
          <a:bodyPr>
            <a:normAutofit lnSpcReduction="10000"/>
          </a:bodyPr>
          <a:lstStyle/>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From 2023 to 2027</a:t>
            </a:r>
          </a:p>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15 Partners</a:t>
            </a:r>
          </a:p>
          <a:p>
            <a:pPr>
              <a:buClr>
                <a:srgbClr val="339966"/>
              </a:buClr>
              <a:buFont typeface="Wingdings" panose="05000000000000000000" pitchFamily="2" charset="2"/>
              <a:buChar char="§"/>
            </a:pPr>
            <a:r>
              <a:rPr lang="en-GB" sz="4800">
                <a:latin typeface="Arial" panose="020B0604020202020204" pitchFamily="34" charset="0"/>
                <a:cs typeface="Arial" panose="020B0604020202020204" pitchFamily="34" charset="0"/>
              </a:rPr>
              <a:t>Budget €6m over 4 years.</a:t>
            </a:r>
          </a:p>
          <a:p>
            <a:endParaRPr lang="en-IE" sz="4800">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94106747-94E9-6262-DFA6-2748F9756D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87528" y="3444489"/>
            <a:ext cx="1935488" cy="1796434"/>
          </a:xfrm>
          <a:prstGeom prst="rect">
            <a:avLst/>
          </a:prstGeom>
        </p:spPr>
      </p:pic>
      <p:pic>
        <p:nvPicPr>
          <p:cNvPr id="8" name="Picture 7" descr="Logo&#10;&#10;Description automatically generated">
            <a:extLst>
              <a:ext uri="{FF2B5EF4-FFF2-40B4-BE49-F238E27FC236}">
                <a16:creationId xmlns:a16="http://schemas.microsoft.com/office/drawing/2014/main" id="{1EF60F7D-614D-3E62-6814-C63245391644}"/>
              </a:ext>
            </a:extLst>
          </p:cNvPr>
          <p:cNvPicPr>
            <a:picLocks noChangeAspect="1"/>
          </p:cNvPicPr>
          <p:nvPr/>
        </p:nvPicPr>
        <p:blipFill>
          <a:blip r:embed="rId4"/>
          <a:stretch>
            <a:fillRect/>
          </a:stretch>
        </p:blipFill>
        <p:spPr>
          <a:xfrm>
            <a:off x="1410149" y="4028600"/>
            <a:ext cx="1653178" cy="628208"/>
          </a:xfrm>
          <a:prstGeom prst="rect">
            <a:avLst/>
          </a:prstGeom>
        </p:spPr>
      </p:pic>
      <p:sp>
        <p:nvSpPr>
          <p:cNvPr id="18" name="Rectangle 17">
            <a:extLst>
              <a:ext uri="{FF2B5EF4-FFF2-40B4-BE49-F238E27FC236}">
                <a16:creationId xmlns:a16="http://schemas.microsoft.com/office/drawing/2014/main" id="{CD1ED34C-B730-BF92-13A8-73783BA9F041}"/>
              </a:ext>
            </a:extLst>
          </p:cNvPr>
          <p:cNvSpPr/>
          <p:nvPr/>
        </p:nvSpPr>
        <p:spPr>
          <a:xfrm>
            <a:off x="9613898" y="12091386"/>
            <a:ext cx="3240968" cy="8943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pic>
        <p:nvPicPr>
          <p:cNvPr id="19" name="Picture 18">
            <a:extLst>
              <a:ext uri="{FF2B5EF4-FFF2-40B4-BE49-F238E27FC236}">
                <a16:creationId xmlns:a16="http://schemas.microsoft.com/office/drawing/2014/main" id="{35E03094-B0B5-3BDC-A13D-7073B95B54E2}"/>
              </a:ext>
            </a:extLst>
          </p:cNvPr>
          <p:cNvPicPr>
            <a:picLocks noChangeAspect="1"/>
          </p:cNvPicPr>
          <p:nvPr/>
        </p:nvPicPr>
        <p:blipFill>
          <a:blip r:embed="rId5"/>
          <a:stretch>
            <a:fillRect/>
          </a:stretch>
        </p:blipFill>
        <p:spPr>
          <a:xfrm>
            <a:off x="2137916" y="8475080"/>
            <a:ext cx="19699224" cy="4797552"/>
          </a:xfrm>
          <a:prstGeom prst="rect">
            <a:avLst/>
          </a:prstGeom>
        </p:spPr>
      </p:pic>
    </p:spTree>
    <p:extLst>
      <p:ext uri="{BB962C8B-B14F-4D97-AF65-F5344CB8AC3E}">
        <p14:creationId xmlns:p14="http://schemas.microsoft.com/office/powerpoint/2010/main" val="2571660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559A-D811-F20B-4DEA-BAF1DD02FAAC}"/>
              </a:ext>
            </a:extLst>
          </p:cNvPr>
          <p:cNvSpPr>
            <a:spLocks noGrp="1"/>
          </p:cNvSpPr>
          <p:nvPr>
            <p:ph type="title"/>
          </p:nvPr>
        </p:nvSpPr>
        <p:spPr>
          <a:xfrm>
            <a:off x="298582" y="301041"/>
            <a:ext cx="23867704" cy="1785106"/>
          </a:xfrm>
        </p:spPr>
        <p:txBody>
          <a:bodyPr>
            <a:normAutofit fontScale="90000"/>
          </a:bodyPr>
          <a:lstStyle/>
          <a:p>
            <a:r>
              <a:rPr lang="en-GB" sz="7200"/>
              <a:t>The Spine Open-Source Framework for Energy System Modelling</a:t>
            </a:r>
            <a:endParaRPr lang="en-IE" sz="7200"/>
          </a:p>
        </p:txBody>
      </p:sp>
      <p:sp>
        <p:nvSpPr>
          <p:cNvPr id="3" name="Content Placeholder 2">
            <a:extLst>
              <a:ext uri="{FF2B5EF4-FFF2-40B4-BE49-F238E27FC236}">
                <a16:creationId xmlns:a16="http://schemas.microsoft.com/office/drawing/2014/main" id="{E739A922-9756-49A7-D9AC-802B459D3AAD}"/>
              </a:ext>
            </a:extLst>
          </p:cNvPr>
          <p:cNvSpPr>
            <a:spLocks noGrp="1"/>
          </p:cNvSpPr>
          <p:nvPr>
            <p:ph sz="half" idx="1"/>
          </p:nvPr>
        </p:nvSpPr>
        <p:spPr>
          <a:xfrm>
            <a:off x="2265869" y="9049848"/>
            <a:ext cx="9773730" cy="4398752"/>
          </a:xfrm>
        </p:spPr>
        <p:txBody>
          <a:bodyPr>
            <a:normAutofit/>
          </a:bodyPr>
          <a:lstStyle/>
          <a:p>
            <a:pPr>
              <a:buClr>
                <a:srgbClr val="339966"/>
              </a:buClr>
              <a:buFont typeface="Wingdings" panose="05000000000000000000" pitchFamily="2" charset="2"/>
              <a:buChar char="§"/>
            </a:pPr>
            <a:r>
              <a:rPr lang="en-GB" sz="3200"/>
              <a:t>Create and manage coherent, repeatable, complex workflows</a:t>
            </a:r>
          </a:p>
          <a:p>
            <a:pPr>
              <a:buClr>
                <a:srgbClr val="339966"/>
              </a:buClr>
              <a:buFont typeface="Wingdings" panose="05000000000000000000" pitchFamily="2" charset="2"/>
              <a:buChar char="§"/>
            </a:pPr>
            <a:r>
              <a:rPr lang="en-GB" sz="3200"/>
              <a:t>Manage, convert and manipulate data</a:t>
            </a:r>
          </a:p>
          <a:p>
            <a:pPr>
              <a:buClr>
                <a:srgbClr val="339966"/>
              </a:buClr>
              <a:buFont typeface="Wingdings" panose="05000000000000000000" pitchFamily="2" charset="2"/>
              <a:buChar char="§"/>
            </a:pPr>
            <a:r>
              <a:rPr lang="en-GB" sz="3200"/>
              <a:t>Store and access data in a centralised, problem independent</a:t>
            </a:r>
          </a:p>
          <a:p>
            <a:pPr>
              <a:buClr>
                <a:srgbClr val="339966"/>
              </a:buClr>
              <a:buFont typeface="Wingdings" panose="05000000000000000000" pitchFamily="2" charset="2"/>
              <a:buChar char="§"/>
            </a:pPr>
            <a:r>
              <a:rPr lang="en-GB" sz="3200"/>
              <a:t>Link models</a:t>
            </a:r>
          </a:p>
          <a:p>
            <a:endParaRPr lang="en-IE" sz="3200"/>
          </a:p>
        </p:txBody>
      </p:sp>
      <p:sp>
        <p:nvSpPr>
          <p:cNvPr id="4" name="Content Placeholder 3">
            <a:extLst>
              <a:ext uri="{FF2B5EF4-FFF2-40B4-BE49-F238E27FC236}">
                <a16:creationId xmlns:a16="http://schemas.microsoft.com/office/drawing/2014/main" id="{2B61C0B2-554C-9DA1-9955-6B673B2D149E}"/>
              </a:ext>
            </a:extLst>
          </p:cNvPr>
          <p:cNvSpPr>
            <a:spLocks noGrp="1"/>
          </p:cNvSpPr>
          <p:nvPr>
            <p:ph sz="half" idx="2"/>
          </p:nvPr>
        </p:nvSpPr>
        <p:spPr>
          <a:xfrm>
            <a:off x="12344402" y="9049848"/>
            <a:ext cx="9773728" cy="4398752"/>
          </a:xfrm>
        </p:spPr>
        <p:txBody>
          <a:bodyPr>
            <a:normAutofit/>
          </a:bodyPr>
          <a:lstStyle/>
          <a:p>
            <a:pPr>
              <a:buClr>
                <a:srgbClr val="339966"/>
              </a:buClr>
              <a:buFont typeface="Wingdings" panose="05000000000000000000" pitchFamily="2" charset="2"/>
              <a:buChar char="§"/>
            </a:pPr>
            <a:r>
              <a:rPr lang="en-GB" sz="3200"/>
              <a:t>Flexible structure allows technologies to be represented at an arbitrary level of detail</a:t>
            </a:r>
          </a:p>
          <a:p>
            <a:pPr>
              <a:buClr>
                <a:srgbClr val="339966"/>
              </a:buClr>
              <a:buFont typeface="Wingdings" panose="05000000000000000000" pitchFamily="2" charset="2"/>
              <a:buChar char="§"/>
            </a:pPr>
            <a:r>
              <a:rPr lang="en-GB" sz="3200"/>
              <a:t>Uniquely flexible approach to time and uncertainty giving finer control of model dimensions</a:t>
            </a:r>
          </a:p>
          <a:p>
            <a:pPr>
              <a:buClr>
                <a:srgbClr val="339966"/>
              </a:buClr>
              <a:buFont typeface="Wingdings" panose="05000000000000000000" pitchFamily="2" charset="2"/>
              <a:buChar char="§"/>
            </a:pPr>
            <a:r>
              <a:rPr lang="en-GB" sz="3200"/>
              <a:t>Methodologies to capture more scope and more detail</a:t>
            </a:r>
          </a:p>
          <a:p>
            <a:pPr>
              <a:buClr>
                <a:srgbClr val="339966"/>
              </a:buClr>
              <a:buFont typeface="Wingdings" panose="05000000000000000000" pitchFamily="2" charset="2"/>
              <a:buChar char="§"/>
            </a:pPr>
            <a:r>
              <a:rPr lang="en-GB" sz="3200"/>
              <a:t>Co-optimise investments, markets, operations and grid</a:t>
            </a:r>
          </a:p>
          <a:p>
            <a:endParaRPr lang="en-IE" sz="3200"/>
          </a:p>
        </p:txBody>
      </p:sp>
      <p:sp>
        <p:nvSpPr>
          <p:cNvPr id="5" name="TextBox 4">
            <a:extLst>
              <a:ext uri="{FF2B5EF4-FFF2-40B4-BE49-F238E27FC236}">
                <a16:creationId xmlns:a16="http://schemas.microsoft.com/office/drawing/2014/main" id="{23D78D08-5D3B-E85A-623B-EA10FDA157E1}"/>
              </a:ext>
            </a:extLst>
          </p:cNvPr>
          <p:cNvSpPr txBox="1"/>
          <p:nvPr/>
        </p:nvSpPr>
        <p:spPr>
          <a:xfrm>
            <a:off x="4665896" y="2285415"/>
            <a:ext cx="7226032" cy="1569660"/>
          </a:xfrm>
          <a:prstGeom prst="rect">
            <a:avLst/>
          </a:prstGeom>
          <a:noFill/>
        </p:spPr>
        <p:txBody>
          <a:bodyPr wrap="square" rtlCol="0">
            <a:spAutoFit/>
          </a:bodyPr>
          <a:lstStyle/>
          <a:p>
            <a:pPr marL="0" indent="0" algn="ctr" defTabSz="914400" hangingPunct="1">
              <a:lnSpc>
                <a:spcPct val="100000"/>
              </a:lnSpc>
              <a:spcBef>
                <a:spcPts val="0"/>
              </a:spcBef>
              <a:buSzTx/>
              <a:buNone/>
            </a:pPr>
            <a:r>
              <a:rPr lang="en-IE" sz="3200" kern="1200">
                <a:solidFill>
                  <a:srgbClr val="44546A"/>
                </a:solidFill>
                <a:latin typeface="Calibri" panose="020F0502020204030204"/>
                <a:cs typeface="Angsana New" panose="020B0502040204020203" pitchFamily="18" charset="-34"/>
              </a:rPr>
              <a:t>Comprehensive multi-tool </a:t>
            </a:r>
            <a:r>
              <a:rPr lang="en-IE" sz="3200" kern="1200">
                <a:solidFill>
                  <a:srgbClr val="44546A"/>
                </a:solidFill>
                <a:latin typeface="Calibri" panose="020F0502020204030204"/>
              </a:rPr>
              <a:t>and </a:t>
            </a:r>
            <a:r>
              <a:rPr lang="en-IE" sz="3200" kern="1200">
                <a:solidFill>
                  <a:srgbClr val="44546A"/>
                </a:solidFill>
                <a:latin typeface="Calibri" panose="020F0502020204030204"/>
                <a:cs typeface="Angsana New" panose="020B0502040204020203" pitchFamily="18" charset="-34"/>
              </a:rPr>
              <a:t>workflow management</a:t>
            </a:r>
          </a:p>
          <a:p>
            <a:pPr marL="0" indent="0" algn="ctr" defTabSz="914400" hangingPunct="1">
              <a:lnSpc>
                <a:spcPct val="100000"/>
              </a:lnSpc>
              <a:spcBef>
                <a:spcPts val="0"/>
              </a:spcBef>
              <a:buSzTx/>
              <a:buNone/>
            </a:pPr>
            <a:endParaRPr lang="en-GB" sz="3200" kern="1200">
              <a:solidFill>
                <a:srgbClr val="44546A"/>
              </a:solidFill>
              <a:latin typeface="Calibri" panose="020F0502020204030204"/>
            </a:endParaRPr>
          </a:p>
        </p:txBody>
      </p:sp>
      <p:sp>
        <p:nvSpPr>
          <p:cNvPr id="6" name="TextBox 5">
            <a:extLst>
              <a:ext uri="{FF2B5EF4-FFF2-40B4-BE49-F238E27FC236}">
                <a16:creationId xmlns:a16="http://schemas.microsoft.com/office/drawing/2014/main" id="{A93A9711-2357-D161-2C5D-E5321AC43C13}"/>
              </a:ext>
            </a:extLst>
          </p:cNvPr>
          <p:cNvSpPr txBox="1"/>
          <p:nvPr/>
        </p:nvSpPr>
        <p:spPr>
          <a:xfrm>
            <a:off x="14686376" y="2281487"/>
            <a:ext cx="8005664" cy="1569660"/>
          </a:xfrm>
          <a:prstGeom prst="rect">
            <a:avLst/>
          </a:prstGeom>
          <a:noFill/>
        </p:spPr>
        <p:txBody>
          <a:bodyPr wrap="square" rtlCol="0">
            <a:spAutoFit/>
          </a:bodyPr>
          <a:lstStyle/>
          <a:p>
            <a:pPr marL="0" indent="0" algn="ctr" defTabSz="914400" hangingPunct="1">
              <a:lnSpc>
                <a:spcPct val="100000"/>
              </a:lnSpc>
              <a:spcBef>
                <a:spcPts val="0"/>
              </a:spcBef>
              <a:buSzTx/>
              <a:buNone/>
            </a:pPr>
            <a:r>
              <a:rPr lang="en-IE" sz="3200" kern="1200">
                <a:solidFill>
                  <a:srgbClr val="44546A"/>
                </a:solidFill>
                <a:latin typeface="Calibri" panose="020F0502020204030204"/>
                <a:cs typeface="Angsana New" panose="020B0502040204020203" pitchFamily="18" charset="-34"/>
              </a:rPr>
              <a:t>Richly featured and uniquely flexible energy system model</a:t>
            </a:r>
          </a:p>
          <a:p>
            <a:pPr marL="0" indent="0" algn="ctr" defTabSz="914400" hangingPunct="1">
              <a:lnSpc>
                <a:spcPct val="100000"/>
              </a:lnSpc>
              <a:spcBef>
                <a:spcPts val="0"/>
              </a:spcBef>
              <a:buSzTx/>
              <a:buNone/>
            </a:pPr>
            <a:endParaRPr lang="en-GB" sz="3200" kern="1200">
              <a:solidFill>
                <a:srgbClr val="44546A"/>
              </a:solidFill>
              <a:latin typeface="Calibri" panose="020F0502020204030204"/>
            </a:endParaRPr>
          </a:p>
        </p:txBody>
      </p:sp>
      <p:pic>
        <p:nvPicPr>
          <p:cNvPr id="7" name="Picture 6">
            <a:extLst>
              <a:ext uri="{FF2B5EF4-FFF2-40B4-BE49-F238E27FC236}">
                <a16:creationId xmlns:a16="http://schemas.microsoft.com/office/drawing/2014/main" id="{75802C75-57D2-9BC2-44CC-075EACCB7A8A}"/>
              </a:ext>
            </a:extLst>
          </p:cNvPr>
          <p:cNvPicPr>
            <a:picLocks noChangeAspect="1"/>
          </p:cNvPicPr>
          <p:nvPr/>
        </p:nvPicPr>
        <p:blipFill>
          <a:blip r:embed="rId2"/>
          <a:stretch>
            <a:fillRect/>
          </a:stretch>
        </p:blipFill>
        <p:spPr>
          <a:xfrm>
            <a:off x="3107673" y="4271584"/>
            <a:ext cx="8236530" cy="4398752"/>
          </a:xfrm>
          <a:prstGeom prst="rect">
            <a:avLst/>
          </a:prstGeom>
        </p:spPr>
      </p:pic>
      <p:pic>
        <p:nvPicPr>
          <p:cNvPr id="8" name="Picture 7">
            <a:extLst>
              <a:ext uri="{FF2B5EF4-FFF2-40B4-BE49-F238E27FC236}">
                <a16:creationId xmlns:a16="http://schemas.microsoft.com/office/drawing/2014/main" id="{1286089E-7100-9D21-C769-C1A01B0DDB1B}"/>
              </a:ext>
            </a:extLst>
          </p:cNvPr>
          <p:cNvPicPr>
            <a:picLocks noChangeAspect="1"/>
          </p:cNvPicPr>
          <p:nvPr/>
        </p:nvPicPr>
        <p:blipFill rotWithShape="1">
          <a:blip r:embed="rId3"/>
          <a:srcRect l="10" r="50856"/>
          <a:stretch/>
        </p:blipFill>
        <p:spPr>
          <a:xfrm>
            <a:off x="2771882" y="3810758"/>
            <a:ext cx="8819972" cy="900076"/>
          </a:xfrm>
          <a:prstGeom prst="rect">
            <a:avLst/>
          </a:prstGeom>
        </p:spPr>
      </p:pic>
      <p:pic>
        <p:nvPicPr>
          <p:cNvPr id="9" name="Picture 8">
            <a:extLst>
              <a:ext uri="{FF2B5EF4-FFF2-40B4-BE49-F238E27FC236}">
                <a16:creationId xmlns:a16="http://schemas.microsoft.com/office/drawing/2014/main" id="{7115A427-7F09-E424-516F-0133A035048C}"/>
              </a:ext>
            </a:extLst>
          </p:cNvPr>
          <p:cNvPicPr>
            <a:picLocks noChangeAspect="1"/>
          </p:cNvPicPr>
          <p:nvPr/>
        </p:nvPicPr>
        <p:blipFill>
          <a:blip r:embed="rId4"/>
          <a:stretch>
            <a:fillRect/>
          </a:stretch>
        </p:blipFill>
        <p:spPr>
          <a:xfrm>
            <a:off x="13551321" y="4687672"/>
            <a:ext cx="4331526" cy="3066864"/>
          </a:xfrm>
          <a:prstGeom prst="rect">
            <a:avLst/>
          </a:prstGeom>
        </p:spPr>
      </p:pic>
      <p:sp>
        <p:nvSpPr>
          <p:cNvPr id="11" name="TextBox 10">
            <a:extLst>
              <a:ext uri="{FF2B5EF4-FFF2-40B4-BE49-F238E27FC236}">
                <a16:creationId xmlns:a16="http://schemas.microsoft.com/office/drawing/2014/main" id="{A94667AF-DE32-D186-32B0-CCEC6F88F906}"/>
              </a:ext>
            </a:extLst>
          </p:cNvPr>
          <p:cNvSpPr txBox="1"/>
          <p:nvPr/>
        </p:nvSpPr>
        <p:spPr>
          <a:xfrm>
            <a:off x="14193909" y="7837975"/>
            <a:ext cx="2692597" cy="430887"/>
          </a:xfrm>
          <a:prstGeom prst="rect">
            <a:avLst/>
          </a:prstGeom>
          <a:noFill/>
        </p:spPr>
        <p:txBody>
          <a:bodyPr wrap="none" rtlCol="0">
            <a:spAutoFit/>
          </a:bodyPr>
          <a:lstStyle/>
          <a:p>
            <a:pPr marL="0" indent="0" defTabSz="914400" hangingPunct="1">
              <a:lnSpc>
                <a:spcPct val="100000"/>
              </a:lnSpc>
              <a:spcBef>
                <a:spcPts val="0"/>
              </a:spcBef>
              <a:buSzTx/>
              <a:buNone/>
            </a:pPr>
            <a:r>
              <a:rPr lang="en-GB" sz="2200" kern="1200">
                <a:solidFill>
                  <a:prstClr val="black"/>
                </a:solidFill>
                <a:latin typeface="Calibri" panose="020F0502020204030204"/>
              </a:rPr>
              <a:t>SpineOpt CAES Model</a:t>
            </a:r>
          </a:p>
        </p:txBody>
      </p:sp>
      <p:sp>
        <p:nvSpPr>
          <p:cNvPr id="12" name="TextBox 11">
            <a:extLst>
              <a:ext uri="{FF2B5EF4-FFF2-40B4-BE49-F238E27FC236}">
                <a16:creationId xmlns:a16="http://schemas.microsoft.com/office/drawing/2014/main" id="{0E7F4F83-8691-87BB-90DE-6E8DD10B76BE}"/>
              </a:ext>
            </a:extLst>
          </p:cNvPr>
          <p:cNvSpPr txBox="1"/>
          <p:nvPr/>
        </p:nvSpPr>
        <p:spPr>
          <a:xfrm>
            <a:off x="17959334" y="7846969"/>
            <a:ext cx="4539384" cy="430887"/>
          </a:xfrm>
          <a:prstGeom prst="rect">
            <a:avLst/>
          </a:prstGeom>
          <a:noFill/>
        </p:spPr>
        <p:txBody>
          <a:bodyPr wrap="none" rtlCol="0">
            <a:spAutoFit/>
          </a:bodyPr>
          <a:lstStyle/>
          <a:p>
            <a:pPr marL="0" indent="0" defTabSz="914400" hangingPunct="1">
              <a:lnSpc>
                <a:spcPct val="100000"/>
              </a:lnSpc>
              <a:spcBef>
                <a:spcPts val="0"/>
              </a:spcBef>
              <a:buSzTx/>
              <a:buNone/>
            </a:pPr>
            <a:r>
              <a:rPr lang="en-GB" sz="2200" kern="1200">
                <a:solidFill>
                  <a:prstClr val="black"/>
                </a:solidFill>
                <a:latin typeface="Calibri" panose="020F0502020204030204"/>
              </a:rPr>
              <a:t>SpineOpt Irish Grid and Market Model</a:t>
            </a:r>
          </a:p>
        </p:txBody>
      </p:sp>
      <p:pic>
        <p:nvPicPr>
          <p:cNvPr id="13" name="Picture 12">
            <a:extLst>
              <a:ext uri="{FF2B5EF4-FFF2-40B4-BE49-F238E27FC236}">
                <a16:creationId xmlns:a16="http://schemas.microsoft.com/office/drawing/2014/main" id="{2463ECA4-5969-3D44-F2AD-61A1820AC7B2}"/>
              </a:ext>
            </a:extLst>
          </p:cNvPr>
          <p:cNvPicPr>
            <a:picLocks noChangeAspect="1"/>
          </p:cNvPicPr>
          <p:nvPr/>
        </p:nvPicPr>
        <p:blipFill>
          <a:blip r:embed="rId5"/>
          <a:stretch>
            <a:fillRect/>
          </a:stretch>
        </p:blipFill>
        <p:spPr>
          <a:xfrm>
            <a:off x="2109086" y="2029008"/>
            <a:ext cx="2816596" cy="1707028"/>
          </a:xfrm>
          <a:prstGeom prst="rect">
            <a:avLst/>
          </a:prstGeom>
        </p:spPr>
      </p:pic>
      <p:pic>
        <p:nvPicPr>
          <p:cNvPr id="14" name="Picture 13">
            <a:extLst>
              <a:ext uri="{FF2B5EF4-FFF2-40B4-BE49-F238E27FC236}">
                <a16:creationId xmlns:a16="http://schemas.microsoft.com/office/drawing/2014/main" id="{63B0D1A8-4FD6-2B6F-AC98-1FC467E158A7}"/>
              </a:ext>
            </a:extLst>
          </p:cNvPr>
          <p:cNvPicPr>
            <a:picLocks noChangeAspect="1"/>
          </p:cNvPicPr>
          <p:nvPr/>
        </p:nvPicPr>
        <p:blipFill>
          <a:blip r:embed="rId6"/>
          <a:stretch>
            <a:fillRect/>
          </a:stretch>
        </p:blipFill>
        <p:spPr>
          <a:xfrm>
            <a:off x="12767080" y="2029008"/>
            <a:ext cx="1938696" cy="1707028"/>
          </a:xfrm>
          <a:prstGeom prst="rect">
            <a:avLst/>
          </a:prstGeom>
        </p:spPr>
      </p:pic>
      <p:pic>
        <p:nvPicPr>
          <p:cNvPr id="15" name="Picture 14">
            <a:extLst>
              <a:ext uri="{FF2B5EF4-FFF2-40B4-BE49-F238E27FC236}">
                <a16:creationId xmlns:a16="http://schemas.microsoft.com/office/drawing/2014/main" id="{86E85ADA-B59E-32B5-AF87-C70750162AF2}"/>
              </a:ext>
            </a:extLst>
          </p:cNvPr>
          <p:cNvPicPr>
            <a:picLocks noChangeAspect="1"/>
          </p:cNvPicPr>
          <p:nvPr/>
        </p:nvPicPr>
        <p:blipFill>
          <a:blip r:embed="rId7"/>
          <a:stretch>
            <a:fillRect/>
          </a:stretch>
        </p:blipFill>
        <p:spPr>
          <a:xfrm>
            <a:off x="18116749" y="3310651"/>
            <a:ext cx="3495370" cy="4332802"/>
          </a:xfrm>
          <a:prstGeom prst="rect">
            <a:avLst/>
          </a:prstGeom>
        </p:spPr>
      </p:pic>
    </p:spTree>
    <p:extLst>
      <p:ext uri="{BB962C8B-B14F-4D97-AF65-F5344CB8AC3E}">
        <p14:creationId xmlns:p14="http://schemas.microsoft.com/office/powerpoint/2010/main" val="995740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14AD-31B7-7E91-341A-018FEAC3D283}"/>
              </a:ext>
            </a:extLst>
          </p:cNvPr>
          <p:cNvSpPr>
            <a:spLocks noGrp="1"/>
          </p:cNvSpPr>
          <p:nvPr>
            <p:ph type="title"/>
          </p:nvPr>
        </p:nvSpPr>
        <p:spPr/>
        <p:txBody>
          <a:bodyPr/>
          <a:lstStyle/>
          <a:p>
            <a:r>
              <a:rPr lang="en-GB"/>
              <a:t>Example Spine Workflow</a:t>
            </a:r>
          </a:p>
        </p:txBody>
      </p:sp>
      <p:pic>
        <p:nvPicPr>
          <p:cNvPr id="4" name="Picture 3">
            <a:extLst>
              <a:ext uri="{FF2B5EF4-FFF2-40B4-BE49-F238E27FC236}">
                <a16:creationId xmlns:a16="http://schemas.microsoft.com/office/drawing/2014/main" id="{64710C60-0A2E-672E-86D5-8560AC59F367}"/>
              </a:ext>
            </a:extLst>
          </p:cNvPr>
          <p:cNvPicPr>
            <a:picLocks noChangeAspect="1"/>
          </p:cNvPicPr>
          <p:nvPr/>
        </p:nvPicPr>
        <p:blipFill>
          <a:blip r:embed="rId2"/>
          <a:stretch>
            <a:fillRect/>
          </a:stretch>
        </p:blipFill>
        <p:spPr>
          <a:xfrm>
            <a:off x="780399" y="3381376"/>
            <a:ext cx="12076694" cy="5354112"/>
          </a:xfrm>
          <a:prstGeom prst="rect">
            <a:avLst/>
          </a:prstGeom>
        </p:spPr>
      </p:pic>
      <p:pic>
        <p:nvPicPr>
          <p:cNvPr id="6" name="Picture 5">
            <a:extLst>
              <a:ext uri="{FF2B5EF4-FFF2-40B4-BE49-F238E27FC236}">
                <a16:creationId xmlns:a16="http://schemas.microsoft.com/office/drawing/2014/main" id="{4F0E051E-AA61-6C4A-2248-76ED5AD76D84}"/>
              </a:ext>
            </a:extLst>
          </p:cNvPr>
          <p:cNvPicPr>
            <a:picLocks noChangeAspect="1"/>
          </p:cNvPicPr>
          <p:nvPr/>
        </p:nvPicPr>
        <p:blipFill>
          <a:blip r:embed="rId3"/>
          <a:stretch>
            <a:fillRect/>
          </a:stretch>
        </p:blipFill>
        <p:spPr>
          <a:xfrm>
            <a:off x="13214132" y="3280817"/>
            <a:ext cx="10792796" cy="5555234"/>
          </a:xfrm>
          <a:prstGeom prst="rect">
            <a:avLst/>
          </a:prstGeom>
        </p:spPr>
      </p:pic>
      <p:pic>
        <p:nvPicPr>
          <p:cNvPr id="8" name="Picture 5">
            <a:extLst>
              <a:ext uri="{FF2B5EF4-FFF2-40B4-BE49-F238E27FC236}">
                <a16:creationId xmlns:a16="http://schemas.microsoft.com/office/drawing/2014/main" id="{C3EB89E4-6E78-0CF7-388F-7D8B3CB47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0383359"/>
            <a:ext cx="9351390" cy="233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EFC5E5C-5A33-1B97-B88C-9F257CEF556F}"/>
              </a:ext>
            </a:extLst>
          </p:cNvPr>
          <p:cNvSpPr txBox="1"/>
          <p:nvPr/>
        </p:nvSpPr>
        <p:spPr>
          <a:xfrm>
            <a:off x="1203511" y="9044457"/>
            <a:ext cx="11230466" cy="1077218"/>
          </a:xfrm>
          <a:prstGeom prst="rect">
            <a:avLst/>
          </a:prstGeom>
          <a:noFill/>
        </p:spPr>
        <p:txBody>
          <a:bodyPr wrap="square" rtlCol="0">
            <a:spAutoFit/>
          </a:bodyPr>
          <a:lstStyle/>
          <a:p>
            <a:pPr marL="0" indent="0" defTabSz="914400" hangingPunct="1">
              <a:lnSpc>
                <a:spcPct val="100000"/>
              </a:lnSpc>
              <a:spcBef>
                <a:spcPts val="0"/>
              </a:spcBef>
              <a:buSzTx/>
              <a:buNone/>
            </a:pPr>
            <a:r>
              <a:rPr lang="en-GB" sz="3200" kern="1200">
                <a:solidFill>
                  <a:prstClr val="black"/>
                </a:solidFill>
                <a:latin typeface="Calibri" panose="020F0502020204030204"/>
              </a:rPr>
              <a:t>Programmatic creation of combined market and grid model and calculation of oversupply, curtailment and constraint</a:t>
            </a:r>
          </a:p>
        </p:txBody>
      </p:sp>
      <p:sp>
        <p:nvSpPr>
          <p:cNvPr id="10" name="TextBox 9">
            <a:extLst>
              <a:ext uri="{FF2B5EF4-FFF2-40B4-BE49-F238E27FC236}">
                <a16:creationId xmlns:a16="http://schemas.microsoft.com/office/drawing/2014/main" id="{E7043FB1-EF1B-F31D-290F-F3BCD47A9BD5}"/>
              </a:ext>
            </a:extLst>
          </p:cNvPr>
          <p:cNvSpPr txBox="1"/>
          <p:nvPr/>
        </p:nvSpPr>
        <p:spPr>
          <a:xfrm>
            <a:off x="13612327" y="9213808"/>
            <a:ext cx="11230466" cy="584775"/>
          </a:xfrm>
          <a:prstGeom prst="rect">
            <a:avLst/>
          </a:prstGeom>
          <a:noFill/>
        </p:spPr>
        <p:txBody>
          <a:bodyPr wrap="square" rtlCol="0">
            <a:spAutoFit/>
          </a:bodyPr>
          <a:lstStyle/>
          <a:p>
            <a:pPr marL="0" indent="0" defTabSz="914400" hangingPunct="1">
              <a:lnSpc>
                <a:spcPct val="100000"/>
              </a:lnSpc>
              <a:spcBef>
                <a:spcPts val="0"/>
              </a:spcBef>
              <a:buSzTx/>
              <a:buNone/>
            </a:pPr>
            <a:r>
              <a:rPr lang="en-GB" sz="3200" kern="1200">
                <a:solidFill>
                  <a:prstClr val="black"/>
                </a:solidFill>
                <a:latin typeface="Calibri" panose="020F0502020204030204"/>
              </a:rPr>
              <a:t>Validation against EirGrid ECP 2.1 Constraint Report results</a:t>
            </a:r>
          </a:p>
        </p:txBody>
      </p:sp>
    </p:spTree>
    <p:extLst>
      <p:ext uri="{BB962C8B-B14F-4D97-AF65-F5344CB8AC3E}">
        <p14:creationId xmlns:p14="http://schemas.microsoft.com/office/powerpoint/2010/main" val="2494543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9868-CFF8-7208-27BA-C2B5F2795829}"/>
              </a:ext>
            </a:extLst>
          </p:cNvPr>
          <p:cNvSpPr>
            <a:spLocks noGrp="1"/>
          </p:cNvSpPr>
          <p:nvPr>
            <p:ph type="title"/>
          </p:nvPr>
        </p:nvSpPr>
        <p:spPr/>
        <p:txBody>
          <a:bodyPr>
            <a:normAutofit/>
          </a:bodyPr>
          <a:lstStyle/>
          <a:p>
            <a:r>
              <a:rPr lang="en-GB" sz="7200"/>
              <a:t>Background – Case Study C3</a:t>
            </a:r>
            <a:endParaRPr lang="en-IE" sz="7200"/>
          </a:p>
        </p:txBody>
      </p:sp>
      <p:sp>
        <p:nvSpPr>
          <p:cNvPr id="3" name="Content Placeholder 2">
            <a:extLst>
              <a:ext uri="{FF2B5EF4-FFF2-40B4-BE49-F238E27FC236}">
                <a16:creationId xmlns:a16="http://schemas.microsoft.com/office/drawing/2014/main" id="{B3FDDD40-CE17-EF31-A882-5E9986378B30}"/>
              </a:ext>
            </a:extLst>
          </p:cNvPr>
          <p:cNvSpPr>
            <a:spLocks noGrp="1"/>
          </p:cNvSpPr>
          <p:nvPr>
            <p:ph idx="1"/>
          </p:nvPr>
        </p:nvSpPr>
        <p:spPr>
          <a:xfrm>
            <a:off x="1676401" y="3546640"/>
            <a:ext cx="15076098" cy="8702676"/>
          </a:xfrm>
        </p:spPr>
        <p:txBody>
          <a:bodyPr>
            <a:normAutofit/>
          </a:bodyPr>
          <a:lstStyle/>
          <a:p>
            <a:r>
              <a:rPr lang="en-IE" sz="4800"/>
              <a:t>Explored pathways for Hydrogen investments in the Irish energy system</a:t>
            </a:r>
          </a:p>
          <a:p>
            <a:r>
              <a:rPr lang="en-IE" sz="4800"/>
              <a:t>Focus on long-term hydrogen storage (demonstrating capabilities of </a:t>
            </a:r>
            <a:r>
              <a:rPr lang="en-IE" sz="4800" err="1"/>
              <a:t>SpineOpt</a:t>
            </a:r>
            <a:r>
              <a:rPr lang="en-IE" sz="4800"/>
              <a:t>)</a:t>
            </a:r>
          </a:p>
          <a:p>
            <a:r>
              <a:rPr lang="en-IE" sz="4800"/>
              <a:t>Six different scenarios explored</a:t>
            </a:r>
          </a:p>
          <a:p>
            <a:pPr lvl="1"/>
            <a:r>
              <a:rPr lang="en-GB" sz="3600"/>
              <a:t>Global Ambition (GA)</a:t>
            </a:r>
          </a:p>
          <a:p>
            <a:pPr lvl="1"/>
            <a:r>
              <a:rPr lang="en-GB" sz="3600"/>
              <a:t>High Fuel Price (HFP)</a:t>
            </a:r>
          </a:p>
          <a:p>
            <a:pPr lvl="1"/>
            <a:r>
              <a:rPr lang="en-GB" sz="3600"/>
              <a:t>Hydrogen Network (HN)</a:t>
            </a:r>
          </a:p>
          <a:p>
            <a:pPr lvl="1"/>
            <a:r>
              <a:rPr lang="en-GB" sz="3600"/>
              <a:t>Technology Breakthrough (TB)</a:t>
            </a:r>
          </a:p>
          <a:p>
            <a:pPr lvl="1"/>
            <a:r>
              <a:rPr lang="en-GB" sz="3600"/>
              <a:t>High Variable Renewables (VRE)</a:t>
            </a:r>
          </a:p>
          <a:p>
            <a:pPr lvl="1"/>
            <a:r>
              <a:rPr lang="en-GB" sz="3600"/>
              <a:t>Restricted CAES (RC)</a:t>
            </a:r>
            <a:endParaRPr lang="en-IE" sz="3600"/>
          </a:p>
        </p:txBody>
      </p:sp>
      <p:pic>
        <p:nvPicPr>
          <p:cNvPr id="6" name="Picture 5">
            <a:extLst>
              <a:ext uri="{FF2B5EF4-FFF2-40B4-BE49-F238E27FC236}">
                <a16:creationId xmlns:a16="http://schemas.microsoft.com/office/drawing/2014/main" id="{C44FBF16-9F18-052A-D167-C2DB95820B6D}"/>
              </a:ext>
            </a:extLst>
          </p:cNvPr>
          <p:cNvPicPr>
            <a:picLocks noChangeAspect="1"/>
          </p:cNvPicPr>
          <p:nvPr/>
        </p:nvPicPr>
        <p:blipFill>
          <a:blip r:embed="rId2"/>
          <a:stretch>
            <a:fillRect/>
          </a:stretch>
        </p:blipFill>
        <p:spPr>
          <a:xfrm>
            <a:off x="16752499" y="1695284"/>
            <a:ext cx="6885602" cy="96743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506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DE658-8F73-0006-D666-D33C7BC93CB4}"/>
              </a:ext>
            </a:extLst>
          </p:cNvPr>
          <p:cNvSpPr>
            <a:spLocks noGrp="1"/>
          </p:cNvSpPr>
          <p:nvPr>
            <p:ph type="title"/>
          </p:nvPr>
        </p:nvSpPr>
        <p:spPr/>
        <p:txBody>
          <a:bodyPr>
            <a:normAutofit fontScale="90000"/>
          </a:bodyPr>
          <a:lstStyle/>
          <a:p>
            <a:r>
              <a:rPr lang="en-IE" dirty="0"/>
              <a:t>The National Hydrogen Strategy 2023</a:t>
            </a:r>
          </a:p>
        </p:txBody>
      </p:sp>
      <p:sp>
        <p:nvSpPr>
          <p:cNvPr id="4" name="Text Placeholder 3">
            <a:extLst>
              <a:ext uri="{FF2B5EF4-FFF2-40B4-BE49-F238E27FC236}">
                <a16:creationId xmlns:a16="http://schemas.microsoft.com/office/drawing/2014/main" id="{05B3C37A-3F79-954E-42BA-5AB85DAA92B2}"/>
              </a:ext>
            </a:extLst>
          </p:cNvPr>
          <p:cNvSpPr>
            <a:spLocks noGrp="1"/>
          </p:cNvSpPr>
          <p:nvPr>
            <p:ph type="body" sz="quarter" idx="12"/>
          </p:nvPr>
        </p:nvSpPr>
        <p:spPr>
          <a:xfrm>
            <a:off x="1441449" y="2881794"/>
            <a:ext cx="15918819" cy="8318485"/>
          </a:xfrm>
        </p:spPr>
        <p:txBody>
          <a:bodyPr>
            <a:normAutofit fontScale="70000" lnSpcReduction="20000"/>
          </a:bodyPr>
          <a:lstStyle/>
          <a:p>
            <a:pPr marL="742950" lvl="1" indent="-742950">
              <a:buFont typeface="Arial" panose="020B0604020202020204" pitchFamily="34" charset="0"/>
              <a:buChar char="•"/>
            </a:pPr>
            <a:r>
              <a:rPr lang="en-IE" sz="6000" i="0" dirty="0"/>
              <a:t>Sets out the </a:t>
            </a:r>
            <a:r>
              <a:rPr lang="en-IE" sz="6000" b="1" i="0" dirty="0"/>
              <a:t>long-term vision </a:t>
            </a:r>
            <a:r>
              <a:rPr lang="en-IE" sz="6000" i="0" dirty="0"/>
              <a:t>for hydrogen in Ireland</a:t>
            </a:r>
          </a:p>
          <a:p>
            <a:pPr marL="742950" lvl="1" indent="-742950">
              <a:buFont typeface="Arial" panose="020B0604020202020204" pitchFamily="34" charset="0"/>
              <a:buChar char="•"/>
            </a:pPr>
            <a:endParaRPr lang="en-IE" sz="6000" i="0" dirty="0"/>
          </a:p>
          <a:p>
            <a:pPr marL="742950" lvl="1" indent="-742950">
              <a:buFont typeface="Arial" panose="020B0604020202020204" pitchFamily="34" charset="0"/>
              <a:buChar char="•"/>
            </a:pPr>
            <a:r>
              <a:rPr lang="en-IE" sz="6000" i="0" dirty="0"/>
              <a:t>Considers the entire value chain including production, end uses, infrastructure needs, regulation and safety, as well as innovation and partnerships</a:t>
            </a:r>
          </a:p>
          <a:p>
            <a:pPr marL="742950" lvl="1" indent="-742950">
              <a:buFont typeface="Arial" panose="020B0604020202020204" pitchFamily="34" charset="0"/>
              <a:buChar char="•"/>
            </a:pPr>
            <a:endParaRPr lang="en-IE" sz="6000" i="0" dirty="0"/>
          </a:p>
          <a:p>
            <a:pPr marL="742950" lvl="1" indent="-742950">
              <a:buFont typeface="Arial" panose="020B0604020202020204" pitchFamily="34" charset="0"/>
              <a:buChar char="•"/>
            </a:pPr>
            <a:r>
              <a:rPr lang="en-IE" sz="6000" i="0" dirty="0"/>
              <a:t>Includes a list of </a:t>
            </a:r>
            <a:r>
              <a:rPr lang="en-IE" sz="6000" b="1" i="0" dirty="0"/>
              <a:t>21 actions</a:t>
            </a:r>
            <a:r>
              <a:rPr lang="en-IE" sz="6000" i="0" dirty="0"/>
              <a:t> which are set across the entire hydrogen value chain, in the aim of facilitating early action in the sector on low regrets aspects / knowledge development</a:t>
            </a:r>
          </a:p>
          <a:p>
            <a:pPr marL="742950" lvl="1" indent="-742950">
              <a:buFont typeface="Arial" panose="020B0604020202020204" pitchFamily="34" charset="0"/>
              <a:buChar char="•"/>
            </a:pPr>
            <a:endParaRPr lang="en-IE" sz="6000" i="0" dirty="0"/>
          </a:p>
          <a:p>
            <a:pPr marL="742950" lvl="1" indent="-742950">
              <a:buFont typeface="Arial" panose="020B0604020202020204" pitchFamily="34" charset="0"/>
              <a:buChar char="•"/>
            </a:pPr>
            <a:r>
              <a:rPr lang="en-IE" sz="6000" i="0" dirty="0"/>
              <a:t>Ultimately, the strategy is our first national policy in the space and will help to </a:t>
            </a:r>
            <a:r>
              <a:rPr lang="en-IE" sz="6000" b="1" i="0" dirty="0"/>
              <a:t>create the initial building blocks </a:t>
            </a:r>
            <a:r>
              <a:rPr lang="en-IE" sz="6000" i="0" dirty="0"/>
              <a:t>which can drive the certainty needed for private investment in the sector</a:t>
            </a:r>
          </a:p>
          <a:p>
            <a:endParaRPr lang="en-IE" dirty="0"/>
          </a:p>
        </p:txBody>
      </p:sp>
      <p:pic>
        <p:nvPicPr>
          <p:cNvPr id="6" name="Picture 5">
            <a:extLst>
              <a:ext uri="{FF2B5EF4-FFF2-40B4-BE49-F238E27FC236}">
                <a16:creationId xmlns:a16="http://schemas.microsoft.com/office/drawing/2014/main" id="{5937A8CB-8984-CCAD-9F64-4FE64E2AC216}"/>
              </a:ext>
            </a:extLst>
          </p:cNvPr>
          <p:cNvPicPr>
            <a:picLocks noChangeAspect="1"/>
          </p:cNvPicPr>
          <p:nvPr/>
        </p:nvPicPr>
        <p:blipFill>
          <a:blip r:embed="rId2"/>
          <a:stretch>
            <a:fillRect/>
          </a:stretch>
        </p:blipFill>
        <p:spPr>
          <a:xfrm rot="485957">
            <a:off x="17797258" y="3831030"/>
            <a:ext cx="5896798" cy="66207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0740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A0B7-8EAC-C567-D136-0144BFDE46BF}"/>
              </a:ext>
            </a:extLst>
          </p:cNvPr>
          <p:cNvSpPr>
            <a:spLocks noGrp="1"/>
          </p:cNvSpPr>
          <p:nvPr>
            <p:ph type="title"/>
          </p:nvPr>
        </p:nvSpPr>
        <p:spPr>
          <a:xfrm>
            <a:off x="1676400" y="263713"/>
            <a:ext cx="21031200" cy="2651126"/>
          </a:xfrm>
        </p:spPr>
        <p:txBody>
          <a:bodyPr>
            <a:normAutofit/>
          </a:bodyPr>
          <a:lstStyle/>
          <a:p>
            <a:r>
              <a:rPr lang="en-GB" sz="7200" err="1"/>
              <a:t>SpineOpt</a:t>
            </a:r>
            <a:r>
              <a:rPr lang="en-GB" sz="7200"/>
              <a:t> Model Implementation Details</a:t>
            </a:r>
            <a:endParaRPr lang="en-IE" sz="7200"/>
          </a:p>
        </p:txBody>
      </p:sp>
      <p:sp>
        <p:nvSpPr>
          <p:cNvPr id="3" name="Content Placeholder 2">
            <a:extLst>
              <a:ext uri="{FF2B5EF4-FFF2-40B4-BE49-F238E27FC236}">
                <a16:creationId xmlns:a16="http://schemas.microsoft.com/office/drawing/2014/main" id="{F5DAF1F1-21AD-C01E-9FF2-3B4C78781BE1}"/>
              </a:ext>
            </a:extLst>
          </p:cNvPr>
          <p:cNvSpPr>
            <a:spLocks noGrp="1"/>
          </p:cNvSpPr>
          <p:nvPr>
            <p:ph idx="1"/>
          </p:nvPr>
        </p:nvSpPr>
        <p:spPr>
          <a:xfrm>
            <a:off x="1676401" y="3041782"/>
            <a:ext cx="8648490" cy="8258824"/>
          </a:xfrm>
        </p:spPr>
        <p:txBody>
          <a:bodyPr>
            <a:normAutofit fontScale="70000" lnSpcReduction="20000"/>
          </a:bodyPr>
          <a:lstStyle/>
          <a:p>
            <a:r>
              <a:rPr lang="en-GB">
                <a:solidFill>
                  <a:schemeClr val="tx2"/>
                </a:solidFill>
                <a:latin typeface="+mn-lt"/>
                <a:cs typeface="Times New Roman" panose="02020603050405020304" pitchFamily="18" charset="0"/>
              </a:rPr>
              <a:t>Detailed representation of plants</a:t>
            </a:r>
          </a:p>
          <a:p>
            <a:pPr lvl="1"/>
            <a:r>
              <a:rPr lang="en-GB">
                <a:solidFill>
                  <a:schemeClr val="tx2"/>
                </a:solidFill>
                <a:latin typeface="+mn-lt"/>
                <a:cs typeface="Times New Roman" panose="02020603050405020304" pitchFamily="18" charset="0"/>
              </a:rPr>
              <a:t>Minimum generation levels</a:t>
            </a:r>
          </a:p>
          <a:p>
            <a:pPr lvl="1"/>
            <a:r>
              <a:rPr lang="en-GB">
                <a:solidFill>
                  <a:schemeClr val="tx2"/>
                </a:solidFill>
                <a:latin typeface="+mn-lt"/>
                <a:cs typeface="Times New Roman" panose="02020603050405020304" pitchFamily="18" charset="0"/>
              </a:rPr>
              <a:t>Minimum up and down times</a:t>
            </a:r>
          </a:p>
          <a:p>
            <a:pPr lvl="1"/>
            <a:r>
              <a:rPr lang="en-GB">
                <a:solidFill>
                  <a:schemeClr val="tx2"/>
                </a:solidFill>
                <a:latin typeface="+mn-lt"/>
                <a:cs typeface="Times New Roman" panose="02020603050405020304" pitchFamily="18" charset="0"/>
              </a:rPr>
              <a:t>Incremental heat rates</a:t>
            </a:r>
          </a:p>
          <a:p>
            <a:pPr lvl="1"/>
            <a:r>
              <a:rPr lang="en-GB">
                <a:solidFill>
                  <a:schemeClr val="tx2"/>
                </a:solidFill>
                <a:latin typeface="+mn-lt"/>
                <a:cs typeface="Times New Roman" panose="02020603050405020304" pitchFamily="18" charset="0"/>
              </a:rPr>
              <a:t>Reserve capabilities</a:t>
            </a:r>
          </a:p>
          <a:p>
            <a:r>
              <a:rPr lang="en-GB">
                <a:solidFill>
                  <a:schemeClr val="tx2"/>
                </a:solidFill>
                <a:latin typeface="+mn-lt"/>
                <a:cs typeface="Times New Roman" panose="02020603050405020304" pitchFamily="18" charset="0"/>
              </a:rPr>
              <a:t>Approximate models of GB and France to facilitate modelling of interconnector flows</a:t>
            </a:r>
          </a:p>
          <a:p>
            <a:r>
              <a:rPr lang="en-GB">
                <a:solidFill>
                  <a:schemeClr val="tx2"/>
                </a:solidFill>
                <a:latin typeface="+mn-lt"/>
                <a:cs typeface="Times New Roman" panose="02020603050405020304" pitchFamily="18" charset="0"/>
              </a:rPr>
              <a:t>System level Inertia floor and reserve requirements (POR &amp; TOR)</a:t>
            </a:r>
          </a:p>
          <a:p>
            <a:r>
              <a:rPr lang="en-GB">
                <a:solidFill>
                  <a:schemeClr val="tx2"/>
                </a:solidFill>
                <a:latin typeface="+mn-lt"/>
                <a:cs typeface="Times New Roman" panose="02020603050405020304" pitchFamily="18" charset="0"/>
              </a:rPr>
              <a:t>4 different types of storage (3 investment options)</a:t>
            </a:r>
          </a:p>
          <a:p>
            <a:pPr lvl="1"/>
            <a:r>
              <a:rPr lang="en-GB">
                <a:solidFill>
                  <a:schemeClr val="tx2"/>
                </a:solidFill>
                <a:latin typeface="+mn-lt"/>
                <a:cs typeface="Times New Roman" panose="02020603050405020304" pitchFamily="18" charset="0"/>
              </a:rPr>
              <a:t>Pumped Hydro Storage</a:t>
            </a:r>
          </a:p>
          <a:p>
            <a:pPr lvl="1"/>
            <a:r>
              <a:rPr lang="en-GB">
                <a:solidFill>
                  <a:schemeClr val="tx2"/>
                </a:solidFill>
                <a:latin typeface="+mn-lt"/>
                <a:cs typeface="Times New Roman" panose="02020603050405020304" pitchFamily="18" charset="0"/>
              </a:rPr>
              <a:t>Compressed Air</a:t>
            </a:r>
          </a:p>
          <a:p>
            <a:pPr lvl="1"/>
            <a:r>
              <a:rPr lang="en-GB">
                <a:solidFill>
                  <a:schemeClr val="tx2"/>
                </a:solidFill>
                <a:latin typeface="+mn-lt"/>
                <a:cs typeface="Times New Roman" panose="02020603050405020304" pitchFamily="18" charset="0"/>
              </a:rPr>
              <a:t>Hydrogen Storage</a:t>
            </a:r>
          </a:p>
          <a:p>
            <a:pPr lvl="1"/>
            <a:r>
              <a:rPr lang="en-GB">
                <a:solidFill>
                  <a:schemeClr val="tx2"/>
                </a:solidFill>
                <a:latin typeface="+mn-lt"/>
                <a:cs typeface="Times New Roman" panose="02020603050405020304" pitchFamily="18" charset="0"/>
              </a:rPr>
              <a:t>Batteries</a:t>
            </a:r>
          </a:p>
          <a:p>
            <a:endParaRPr lang="en-IE">
              <a:solidFill>
                <a:schemeClr val="tx2"/>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DF392B73-440E-453F-60C5-118CCBF55EEB}"/>
              </a:ext>
            </a:extLst>
          </p:cNvPr>
          <p:cNvPicPr>
            <a:picLocks noChangeAspect="1"/>
          </p:cNvPicPr>
          <p:nvPr/>
        </p:nvPicPr>
        <p:blipFill>
          <a:blip r:embed="rId2"/>
          <a:stretch>
            <a:fillRect/>
          </a:stretch>
        </p:blipFill>
        <p:spPr>
          <a:xfrm>
            <a:off x="11874093" y="2708341"/>
            <a:ext cx="12075718" cy="6970318"/>
          </a:xfrm>
          <a:prstGeom prst="rect">
            <a:avLst/>
          </a:prstGeom>
        </p:spPr>
      </p:pic>
      <p:sp>
        <p:nvSpPr>
          <p:cNvPr id="6" name="TextBox 5">
            <a:extLst>
              <a:ext uri="{FF2B5EF4-FFF2-40B4-BE49-F238E27FC236}">
                <a16:creationId xmlns:a16="http://schemas.microsoft.com/office/drawing/2014/main" id="{4E8299B5-C7A1-95E3-17C2-CF573B3C619A}"/>
              </a:ext>
            </a:extLst>
          </p:cNvPr>
          <p:cNvSpPr txBox="1"/>
          <p:nvPr/>
        </p:nvSpPr>
        <p:spPr>
          <a:xfrm>
            <a:off x="12211619" y="10962436"/>
            <a:ext cx="11400670" cy="954107"/>
          </a:xfrm>
          <a:prstGeom prst="rect">
            <a:avLst/>
          </a:prstGeom>
          <a:noFill/>
        </p:spPr>
        <p:txBody>
          <a:bodyPr wrap="square" rtlCol="0">
            <a:spAutoFit/>
          </a:bodyPr>
          <a:lstStyle/>
          <a:p>
            <a:pPr marL="0" indent="0" algn="ctr" defTabSz="914400" hangingPunct="1">
              <a:lnSpc>
                <a:spcPct val="100000"/>
              </a:lnSpc>
              <a:spcBef>
                <a:spcPts val="0"/>
              </a:spcBef>
              <a:buSzTx/>
              <a:buNone/>
            </a:pPr>
            <a:r>
              <a:rPr lang="en-GB" sz="2800" kern="1200">
                <a:solidFill>
                  <a:srgbClr val="44546A"/>
                </a:solidFill>
                <a:latin typeface="Calibri" panose="020F0502020204030204"/>
              </a:rPr>
              <a:t>Implementation of hydrogen-fuelled compressed air energy storage in </a:t>
            </a:r>
            <a:r>
              <a:rPr lang="en-GB" sz="2800" kern="1200" err="1">
                <a:solidFill>
                  <a:srgbClr val="44546A"/>
                </a:solidFill>
                <a:latin typeface="Calibri" panose="020F0502020204030204"/>
              </a:rPr>
              <a:t>SpineOpt</a:t>
            </a:r>
            <a:r>
              <a:rPr lang="en-GB" sz="2800" kern="1200">
                <a:solidFill>
                  <a:srgbClr val="44546A"/>
                </a:solidFill>
                <a:latin typeface="Calibri" panose="020F0502020204030204"/>
              </a:rPr>
              <a:t> using the fundamental building blocks of units and nodes</a:t>
            </a:r>
          </a:p>
        </p:txBody>
      </p:sp>
      <p:sp>
        <p:nvSpPr>
          <p:cNvPr id="7" name="Oval 6">
            <a:extLst>
              <a:ext uri="{FF2B5EF4-FFF2-40B4-BE49-F238E27FC236}">
                <a16:creationId xmlns:a16="http://schemas.microsoft.com/office/drawing/2014/main" id="{849401A1-00C8-20FA-4D45-CAFB4DF4C227}"/>
              </a:ext>
            </a:extLst>
          </p:cNvPr>
          <p:cNvSpPr/>
          <p:nvPr/>
        </p:nvSpPr>
        <p:spPr>
          <a:xfrm>
            <a:off x="12079504" y="3096042"/>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8" name="Oval 7">
            <a:extLst>
              <a:ext uri="{FF2B5EF4-FFF2-40B4-BE49-F238E27FC236}">
                <a16:creationId xmlns:a16="http://schemas.microsoft.com/office/drawing/2014/main" id="{3BE4C66B-09E8-9224-6FC8-FD23108E9B01}"/>
              </a:ext>
            </a:extLst>
          </p:cNvPr>
          <p:cNvSpPr/>
          <p:nvPr/>
        </p:nvSpPr>
        <p:spPr>
          <a:xfrm>
            <a:off x="16630960" y="3096042"/>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9" name="Oval 8">
            <a:extLst>
              <a:ext uri="{FF2B5EF4-FFF2-40B4-BE49-F238E27FC236}">
                <a16:creationId xmlns:a16="http://schemas.microsoft.com/office/drawing/2014/main" id="{64EE52A4-99C9-3576-DF4E-ACD5321BF295}"/>
              </a:ext>
            </a:extLst>
          </p:cNvPr>
          <p:cNvSpPr/>
          <p:nvPr/>
        </p:nvSpPr>
        <p:spPr>
          <a:xfrm>
            <a:off x="22044216" y="3096042"/>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10" name="Oval 9">
            <a:extLst>
              <a:ext uri="{FF2B5EF4-FFF2-40B4-BE49-F238E27FC236}">
                <a16:creationId xmlns:a16="http://schemas.microsoft.com/office/drawing/2014/main" id="{489C54EE-15A7-CA6B-53C5-1B5A6A88D0DD}"/>
              </a:ext>
            </a:extLst>
          </p:cNvPr>
          <p:cNvSpPr/>
          <p:nvPr/>
        </p:nvSpPr>
        <p:spPr>
          <a:xfrm>
            <a:off x="14170074" y="5166962"/>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11" name="Oval 10">
            <a:extLst>
              <a:ext uri="{FF2B5EF4-FFF2-40B4-BE49-F238E27FC236}">
                <a16:creationId xmlns:a16="http://schemas.microsoft.com/office/drawing/2014/main" id="{14CA0189-18DF-D780-9617-5334465EF18F}"/>
              </a:ext>
            </a:extLst>
          </p:cNvPr>
          <p:cNvSpPr/>
          <p:nvPr/>
        </p:nvSpPr>
        <p:spPr>
          <a:xfrm>
            <a:off x="14170074" y="3096042"/>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12" name="Oval 11">
            <a:extLst>
              <a:ext uri="{FF2B5EF4-FFF2-40B4-BE49-F238E27FC236}">
                <a16:creationId xmlns:a16="http://schemas.microsoft.com/office/drawing/2014/main" id="{54F18CD0-3069-A3C9-7FAD-B011DF62D0FC}"/>
              </a:ext>
            </a:extLst>
          </p:cNvPr>
          <p:cNvSpPr/>
          <p:nvPr/>
        </p:nvSpPr>
        <p:spPr>
          <a:xfrm>
            <a:off x="12431596" y="9387590"/>
            <a:ext cx="1568072" cy="1568072"/>
          </a:xfrm>
          <a:prstGeom prst="ellipse">
            <a:avLst/>
          </a:prstGeom>
          <a:solidFill>
            <a:srgbClr val="DFEDD9">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GB" sz="360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30B9EAA5-4F36-41B1-9FAC-6CFDE942B3AB}"/>
              </a:ext>
            </a:extLst>
          </p:cNvPr>
          <p:cNvSpPr txBox="1"/>
          <p:nvPr/>
        </p:nvSpPr>
        <p:spPr>
          <a:xfrm>
            <a:off x="14029628" y="9851055"/>
            <a:ext cx="3479222" cy="584775"/>
          </a:xfrm>
          <a:prstGeom prst="rect">
            <a:avLst/>
          </a:prstGeom>
          <a:noFill/>
        </p:spPr>
        <p:txBody>
          <a:bodyPr wrap="none" rtlCol="0">
            <a:spAutoFit/>
          </a:bodyPr>
          <a:lstStyle/>
          <a:p>
            <a:pPr marL="0" indent="0" defTabSz="914400" hangingPunct="1">
              <a:lnSpc>
                <a:spcPct val="100000"/>
              </a:lnSpc>
              <a:spcBef>
                <a:spcPts val="0"/>
              </a:spcBef>
              <a:buSzTx/>
              <a:buNone/>
            </a:pPr>
            <a:r>
              <a:rPr lang="en-GB" sz="3200" kern="1200">
                <a:solidFill>
                  <a:srgbClr val="44546A"/>
                </a:solidFill>
                <a:latin typeface="Calibri" panose="020F0502020204030204"/>
              </a:rPr>
              <a:t>Investment variable</a:t>
            </a:r>
          </a:p>
        </p:txBody>
      </p:sp>
    </p:spTree>
    <p:extLst>
      <p:ext uri="{BB962C8B-B14F-4D97-AF65-F5344CB8AC3E}">
        <p14:creationId xmlns:p14="http://schemas.microsoft.com/office/powerpoint/2010/main" val="400434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58BC-6145-9A0E-F8F7-80A1F58D0659}"/>
              </a:ext>
            </a:extLst>
          </p:cNvPr>
          <p:cNvSpPr>
            <a:spLocks noGrp="1"/>
          </p:cNvSpPr>
          <p:nvPr>
            <p:ph type="title"/>
          </p:nvPr>
        </p:nvSpPr>
        <p:spPr/>
        <p:txBody>
          <a:bodyPr/>
          <a:lstStyle/>
          <a:p>
            <a:r>
              <a:rPr lang="en-IE">
                <a:solidFill>
                  <a:schemeClr val="tx2"/>
                </a:solidFill>
              </a:rPr>
              <a:t>C3 Results - 2040</a:t>
            </a:r>
          </a:p>
        </p:txBody>
      </p:sp>
      <p:sp>
        <p:nvSpPr>
          <p:cNvPr id="3" name="Content Placeholder 2">
            <a:extLst>
              <a:ext uri="{FF2B5EF4-FFF2-40B4-BE49-F238E27FC236}">
                <a16:creationId xmlns:a16="http://schemas.microsoft.com/office/drawing/2014/main" id="{EBFC5DB7-2963-AADD-A893-0DEEB33AD142}"/>
              </a:ext>
            </a:extLst>
          </p:cNvPr>
          <p:cNvSpPr>
            <a:spLocks noGrp="1"/>
          </p:cNvSpPr>
          <p:nvPr>
            <p:ph idx="1"/>
          </p:nvPr>
        </p:nvSpPr>
        <p:spPr>
          <a:xfrm>
            <a:off x="1466850" y="3689350"/>
            <a:ext cx="9996220" cy="8702676"/>
          </a:xfrm>
        </p:spPr>
        <p:txBody>
          <a:bodyPr>
            <a:normAutofit fontScale="62500" lnSpcReduction="20000"/>
          </a:bodyPr>
          <a:lstStyle/>
          <a:p>
            <a:pPr>
              <a:lnSpc>
                <a:spcPct val="120000"/>
              </a:lnSpc>
            </a:pPr>
            <a:r>
              <a:rPr lang="en-GB">
                <a:solidFill>
                  <a:schemeClr val="tx2"/>
                </a:solidFill>
                <a:latin typeface="Arial" panose="020B0604020202020204" pitchFamily="34" charset="0"/>
                <a:cs typeface="Arial" panose="020B0604020202020204" pitchFamily="34" charset="0"/>
              </a:rPr>
              <a:t>All scenarios see synergistic investments in variable renewables, electrolysis and hydrogen storage</a:t>
            </a:r>
          </a:p>
          <a:p>
            <a:pPr>
              <a:lnSpc>
                <a:spcPct val="120000"/>
              </a:lnSpc>
            </a:pPr>
            <a:r>
              <a:rPr lang="en-GB">
                <a:solidFill>
                  <a:schemeClr val="tx2"/>
                </a:solidFill>
                <a:latin typeface="Arial" panose="020B0604020202020204" pitchFamily="34" charset="0"/>
                <a:cs typeface="Arial" panose="020B0604020202020204" pitchFamily="34" charset="0"/>
              </a:rPr>
              <a:t>When we increase fuel prices, H2 demand or reduce RES investment costs, we see more investment in H2 technologies and renewables</a:t>
            </a:r>
          </a:p>
          <a:p>
            <a:pPr>
              <a:lnSpc>
                <a:spcPct val="120000"/>
              </a:lnSpc>
            </a:pPr>
            <a:r>
              <a:rPr lang="en-GB">
                <a:solidFill>
                  <a:schemeClr val="tx2"/>
                </a:solidFill>
                <a:latin typeface="Arial" panose="020B0604020202020204" pitchFamily="34" charset="0"/>
                <a:cs typeface="Arial" panose="020B0604020202020204" pitchFamily="34" charset="0"/>
              </a:rPr>
              <a:t>The most effective driver of additional on-shore wind power capacity is higher fuel and carbon prices</a:t>
            </a:r>
          </a:p>
          <a:p>
            <a:pPr>
              <a:lnSpc>
                <a:spcPct val="120000"/>
              </a:lnSpc>
            </a:pPr>
            <a:r>
              <a:rPr lang="en-GB"/>
              <a:t>Modelling of flexibility requirements such as inertia and reserve increase investments of flexible plant and are important to capture</a:t>
            </a:r>
            <a:endParaRPr lang="en-GB">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057F68-9A7A-3362-18E2-5052896AAB4E}"/>
              </a:ext>
            </a:extLst>
          </p:cNvPr>
          <p:cNvPicPr>
            <a:picLocks noChangeAspect="1"/>
          </p:cNvPicPr>
          <p:nvPr/>
        </p:nvPicPr>
        <p:blipFill>
          <a:blip r:embed="rId2"/>
          <a:stretch>
            <a:fillRect/>
          </a:stretch>
        </p:blipFill>
        <p:spPr>
          <a:xfrm>
            <a:off x="13301933" y="1325039"/>
            <a:ext cx="9830538" cy="5440498"/>
          </a:xfrm>
          <a:prstGeom prst="rect">
            <a:avLst/>
          </a:prstGeom>
        </p:spPr>
      </p:pic>
      <p:pic>
        <p:nvPicPr>
          <p:cNvPr id="5" name="Picture 4">
            <a:extLst>
              <a:ext uri="{FF2B5EF4-FFF2-40B4-BE49-F238E27FC236}">
                <a16:creationId xmlns:a16="http://schemas.microsoft.com/office/drawing/2014/main" id="{2D4019FE-60C2-45AA-EEEC-57AB8B9E957A}"/>
              </a:ext>
            </a:extLst>
          </p:cNvPr>
          <p:cNvPicPr>
            <a:picLocks noChangeAspect="1"/>
          </p:cNvPicPr>
          <p:nvPr/>
        </p:nvPicPr>
        <p:blipFill>
          <a:blip r:embed="rId3"/>
          <a:stretch>
            <a:fillRect/>
          </a:stretch>
        </p:blipFill>
        <p:spPr>
          <a:xfrm>
            <a:off x="13301933" y="6341575"/>
            <a:ext cx="9830538" cy="5668262"/>
          </a:xfrm>
          <a:prstGeom prst="rect">
            <a:avLst/>
          </a:prstGeom>
        </p:spPr>
      </p:pic>
    </p:spTree>
    <p:extLst>
      <p:ext uri="{BB962C8B-B14F-4D97-AF65-F5344CB8AC3E}">
        <p14:creationId xmlns:p14="http://schemas.microsoft.com/office/powerpoint/2010/main" val="3074433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FCE8-6380-BD43-0C2C-3DD39FBF0078}"/>
              </a:ext>
            </a:extLst>
          </p:cNvPr>
          <p:cNvSpPr>
            <a:spLocks noGrp="1"/>
          </p:cNvSpPr>
          <p:nvPr>
            <p:ph type="title"/>
          </p:nvPr>
        </p:nvSpPr>
        <p:spPr>
          <a:xfrm>
            <a:off x="1676400" y="418604"/>
            <a:ext cx="21031200" cy="1908216"/>
          </a:xfrm>
        </p:spPr>
        <p:txBody>
          <a:bodyPr>
            <a:noAutofit/>
          </a:bodyPr>
          <a:lstStyle/>
          <a:p>
            <a:r>
              <a:rPr lang="en-IE" sz="7200"/>
              <a:t>Optimising Long-Term Decisions using SpineOpt</a:t>
            </a:r>
          </a:p>
        </p:txBody>
      </p:sp>
      <p:sp>
        <p:nvSpPr>
          <p:cNvPr id="3" name="Content Placeholder 2">
            <a:extLst>
              <a:ext uri="{FF2B5EF4-FFF2-40B4-BE49-F238E27FC236}">
                <a16:creationId xmlns:a16="http://schemas.microsoft.com/office/drawing/2014/main" id="{5380E325-5F60-A141-8613-DD9794E112A6}"/>
              </a:ext>
            </a:extLst>
          </p:cNvPr>
          <p:cNvSpPr>
            <a:spLocks noGrp="1"/>
          </p:cNvSpPr>
          <p:nvPr>
            <p:ph idx="1"/>
          </p:nvPr>
        </p:nvSpPr>
        <p:spPr>
          <a:xfrm>
            <a:off x="12403227" y="9812358"/>
            <a:ext cx="10805566" cy="1214872"/>
          </a:xfrm>
        </p:spPr>
        <p:txBody>
          <a:bodyPr>
            <a:normAutofit/>
          </a:bodyPr>
          <a:lstStyle/>
          <a:p>
            <a:pPr marL="0" indent="0">
              <a:buNone/>
            </a:pPr>
            <a:r>
              <a:rPr lang="en-GB" sz="3200"/>
              <a:t>Co-optimisation of short term and seasonal use of H2 storage in Spine Case Study C3, possible using SpineOpt</a:t>
            </a:r>
            <a:endParaRPr lang="en-IE" sz="3200"/>
          </a:p>
        </p:txBody>
      </p:sp>
      <p:pic>
        <p:nvPicPr>
          <p:cNvPr id="5" name="Picture 4">
            <a:extLst>
              <a:ext uri="{FF2B5EF4-FFF2-40B4-BE49-F238E27FC236}">
                <a16:creationId xmlns:a16="http://schemas.microsoft.com/office/drawing/2014/main" id="{34471E2B-FA43-CCD0-488B-5959469F568A}"/>
              </a:ext>
            </a:extLst>
          </p:cNvPr>
          <p:cNvPicPr>
            <a:picLocks noChangeAspect="1"/>
          </p:cNvPicPr>
          <p:nvPr/>
        </p:nvPicPr>
        <p:blipFill>
          <a:blip r:embed="rId2"/>
          <a:stretch>
            <a:fillRect/>
          </a:stretch>
        </p:blipFill>
        <p:spPr>
          <a:xfrm>
            <a:off x="11203631" y="2934257"/>
            <a:ext cx="12005162" cy="6691550"/>
          </a:xfrm>
          <a:prstGeom prst="rect">
            <a:avLst/>
          </a:prstGeom>
        </p:spPr>
      </p:pic>
      <p:sp>
        <p:nvSpPr>
          <p:cNvPr id="4" name="Content Placeholder 2">
            <a:extLst>
              <a:ext uri="{FF2B5EF4-FFF2-40B4-BE49-F238E27FC236}">
                <a16:creationId xmlns:a16="http://schemas.microsoft.com/office/drawing/2014/main" id="{0B4E5175-F640-6C4F-F98F-2A3D7EB28150}"/>
              </a:ext>
            </a:extLst>
          </p:cNvPr>
          <p:cNvSpPr txBox="1">
            <a:spLocks/>
          </p:cNvSpPr>
          <p:nvPr/>
        </p:nvSpPr>
        <p:spPr>
          <a:xfrm>
            <a:off x="1211332" y="6756316"/>
            <a:ext cx="9155652" cy="5451796"/>
          </a:xfrm>
          <a:prstGeom prst="rect">
            <a:avLst/>
          </a:prstGeom>
        </p:spPr>
        <p:txBody>
          <a:bodyPr vert="horz" lIns="182880" tIns="91440" rIns="182880" bIns="91440" rtlCol="0">
            <a:normAutofit lnSpcReduction="10000"/>
          </a:bodyPr>
          <a:lstStyle>
            <a:lvl1pPr marL="228600" indent="-228600" algn="l" defTabSz="914400" rtl="0" eaLnBrk="1" latinLnBrk="0" hangingPunct="1">
              <a:lnSpc>
                <a:spcPct val="90000"/>
              </a:lnSpc>
              <a:spcBef>
                <a:spcPts val="1000"/>
              </a:spcBef>
              <a:buClr>
                <a:srgbClr val="339966"/>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39966"/>
              </a:buClr>
              <a:buFont typeface="Wingdings" panose="05000000000000000000" pitchFamily="2" charset="2"/>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39966"/>
              </a:buClr>
              <a:buFont typeface="Wingdings" panose="05000000000000000000" pitchFamily="2" charset="2"/>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39966"/>
              </a:buClr>
              <a:buFont typeface="Wingdings" panose="05000000000000000000" pitchFamily="2" charset="2"/>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39966"/>
              </a:buClr>
              <a:buFont typeface="Wingdings" panose="05000000000000000000" pitchFamily="2" charset="2"/>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SzTx/>
              <a:buNone/>
            </a:pPr>
            <a:r>
              <a:rPr lang="en-GB" sz="3200" b="1">
                <a:solidFill>
                  <a:srgbClr val="44546A"/>
                </a:solidFill>
              </a:rPr>
              <a:t>Limitations of the traditional single-pass approach:</a:t>
            </a:r>
          </a:p>
          <a:p>
            <a:pPr marL="457200" indent="-457200" defTabSz="1828800">
              <a:spcBef>
                <a:spcPts val="2000"/>
              </a:spcBef>
              <a:buSzTx/>
            </a:pPr>
            <a:r>
              <a:rPr lang="en-GB" sz="3200">
                <a:solidFill>
                  <a:srgbClr val="44546A"/>
                </a:solidFill>
              </a:rPr>
              <a:t>Investments are decided based on simplified long-term model</a:t>
            </a:r>
          </a:p>
          <a:p>
            <a:pPr marL="457200" indent="-457200" defTabSz="1828800">
              <a:spcBef>
                <a:spcPts val="2000"/>
              </a:spcBef>
              <a:buSzTx/>
            </a:pPr>
            <a:r>
              <a:rPr lang="en-GB" sz="3200">
                <a:solidFill>
                  <a:srgbClr val="44546A"/>
                </a:solidFill>
              </a:rPr>
              <a:t>Investment model has no visibility of operational issues like</a:t>
            </a:r>
          </a:p>
          <a:p>
            <a:pPr marL="1371600" lvl="1" indent="-457200" defTabSz="1828800">
              <a:spcBef>
                <a:spcPts val="1000"/>
              </a:spcBef>
              <a:buSzTx/>
            </a:pPr>
            <a:r>
              <a:rPr lang="en-GB" sz="2800">
                <a:solidFill>
                  <a:srgbClr val="44546A"/>
                </a:solidFill>
              </a:rPr>
              <a:t>Congestion</a:t>
            </a:r>
          </a:p>
          <a:p>
            <a:pPr marL="1371600" lvl="1" indent="-457200" defTabSz="1828800">
              <a:spcBef>
                <a:spcPts val="1000"/>
              </a:spcBef>
              <a:buSzTx/>
            </a:pPr>
            <a:r>
              <a:rPr lang="en-GB" sz="2800">
                <a:solidFill>
                  <a:srgbClr val="44546A"/>
                </a:solidFill>
              </a:rPr>
              <a:t>System constraints</a:t>
            </a:r>
          </a:p>
          <a:p>
            <a:pPr marL="1371600" lvl="1" indent="-457200" defTabSz="1828800">
              <a:spcBef>
                <a:spcPts val="1000"/>
              </a:spcBef>
              <a:buSzTx/>
            </a:pPr>
            <a:r>
              <a:rPr lang="en-GB" sz="2800">
                <a:solidFill>
                  <a:srgbClr val="44546A"/>
                </a:solidFill>
              </a:rPr>
              <a:t>Flexibility needs</a:t>
            </a:r>
          </a:p>
          <a:p>
            <a:pPr marL="457200" indent="-457200" defTabSz="1828800">
              <a:spcBef>
                <a:spcPts val="2000"/>
              </a:spcBef>
              <a:buSzTx/>
            </a:pPr>
            <a:r>
              <a:rPr lang="en-GB" sz="3200">
                <a:solidFill>
                  <a:srgbClr val="44546A"/>
                </a:solidFill>
              </a:rPr>
              <a:t>Operational detail can’t influence investments</a:t>
            </a:r>
            <a:endParaRPr lang="en-IE" sz="5600">
              <a:solidFill>
                <a:srgbClr val="44546A"/>
              </a:solidFill>
              <a:latin typeface="Calibri" panose="020F0502020204030204"/>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650BDC7C-61FD-9E94-CC06-2F1F6CDC95A3}"/>
              </a:ext>
            </a:extLst>
          </p:cNvPr>
          <p:cNvSpPr/>
          <p:nvPr/>
        </p:nvSpPr>
        <p:spPr bwMode="auto">
          <a:xfrm>
            <a:off x="1175209" y="4553481"/>
            <a:ext cx="3985366" cy="1477326"/>
          </a:xfrm>
          <a:prstGeom prst="flowChartAlternateProcess">
            <a:avLst/>
          </a:prstGeom>
          <a:solidFill>
            <a:schemeClr val="accent1"/>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marL="0" indent="0" defTabSz="1828800" eaLnBrk="0" fontAlgn="base">
              <a:lnSpc>
                <a:spcPct val="100000"/>
              </a:lnSpc>
              <a:spcBef>
                <a:spcPct val="0"/>
              </a:spcBef>
              <a:spcAft>
                <a:spcPct val="0"/>
              </a:spcAft>
              <a:buSzTx/>
              <a:buNone/>
              <a:defRPr/>
            </a:pPr>
            <a:r>
              <a:rPr lang="en-IE" sz="3200" kern="1200">
                <a:solidFill>
                  <a:prstClr val="white"/>
                </a:solidFill>
                <a:latin typeface="Arial" charset="0"/>
              </a:rPr>
              <a:t>Long term / investments model</a:t>
            </a:r>
          </a:p>
        </p:txBody>
      </p:sp>
      <p:sp>
        <p:nvSpPr>
          <p:cNvPr id="7" name="Flowchart: Alternate Process 6">
            <a:extLst>
              <a:ext uri="{FF2B5EF4-FFF2-40B4-BE49-F238E27FC236}">
                <a16:creationId xmlns:a16="http://schemas.microsoft.com/office/drawing/2014/main" id="{342106E8-F5D9-F08D-5590-EC958FFB5803}"/>
              </a:ext>
            </a:extLst>
          </p:cNvPr>
          <p:cNvSpPr/>
          <p:nvPr/>
        </p:nvSpPr>
        <p:spPr bwMode="auto">
          <a:xfrm>
            <a:off x="6556168" y="4584633"/>
            <a:ext cx="3774692" cy="1477326"/>
          </a:xfrm>
          <a:prstGeom prst="flowChartAlternateProcess">
            <a:avLst/>
          </a:prstGeom>
          <a:solidFill>
            <a:schemeClr val="accent1"/>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bodyPr>
          <a:lstStyle/>
          <a:p>
            <a:pPr marL="0" indent="0" defTabSz="1828800" eaLnBrk="0" fontAlgn="base">
              <a:lnSpc>
                <a:spcPct val="100000"/>
              </a:lnSpc>
              <a:spcBef>
                <a:spcPct val="0"/>
              </a:spcBef>
              <a:spcAft>
                <a:spcPct val="0"/>
              </a:spcAft>
              <a:buSzTx/>
              <a:buNone/>
              <a:defRPr/>
            </a:pPr>
            <a:r>
              <a:rPr lang="en-IE" sz="3200" kern="1200">
                <a:solidFill>
                  <a:prstClr val="white"/>
                </a:solidFill>
                <a:latin typeface="Arial" charset="0"/>
              </a:rPr>
              <a:t>Short term operational model</a:t>
            </a:r>
          </a:p>
        </p:txBody>
      </p:sp>
      <p:sp>
        <p:nvSpPr>
          <p:cNvPr id="8" name="Arrow: Right 7">
            <a:extLst>
              <a:ext uri="{FF2B5EF4-FFF2-40B4-BE49-F238E27FC236}">
                <a16:creationId xmlns:a16="http://schemas.microsoft.com/office/drawing/2014/main" id="{95832648-9042-37E6-BABC-E2479B49DAB7}"/>
              </a:ext>
            </a:extLst>
          </p:cNvPr>
          <p:cNvSpPr/>
          <p:nvPr/>
        </p:nvSpPr>
        <p:spPr bwMode="auto">
          <a:xfrm>
            <a:off x="5430989" y="4999220"/>
            <a:ext cx="854766" cy="5963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marL="0" indent="0" defTabSz="1828800" eaLnBrk="0" fontAlgn="base">
              <a:lnSpc>
                <a:spcPct val="100000"/>
              </a:lnSpc>
              <a:spcBef>
                <a:spcPct val="0"/>
              </a:spcBef>
              <a:spcAft>
                <a:spcPct val="0"/>
              </a:spcAft>
              <a:buSzTx/>
              <a:buNone/>
              <a:defRPr/>
            </a:pPr>
            <a:endParaRPr lang="en-IE" kern="1200">
              <a:solidFill>
                <a:prstClr val="black"/>
              </a:solidFill>
              <a:latin typeface="Arial" charset="0"/>
            </a:endParaRPr>
          </a:p>
        </p:txBody>
      </p:sp>
      <p:sp>
        <p:nvSpPr>
          <p:cNvPr id="9" name="TextBox 8">
            <a:extLst>
              <a:ext uri="{FF2B5EF4-FFF2-40B4-BE49-F238E27FC236}">
                <a16:creationId xmlns:a16="http://schemas.microsoft.com/office/drawing/2014/main" id="{E2EB374F-E89A-5601-72A5-F64EAC67EB17}"/>
              </a:ext>
            </a:extLst>
          </p:cNvPr>
          <p:cNvSpPr txBox="1"/>
          <p:nvPr/>
        </p:nvSpPr>
        <p:spPr>
          <a:xfrm>
            <a:off x="6557015" y="2509010"/>
            <a:ext cx="3773846" cy="1384995"/>
          </a:xfrm>
          <a:prstGeom prst="rect">
            <a:avLst/>
          </a:prstGeom>
          <a:noFill/>
        </p:spPr>
        <p:txBody>
          <a:bodyPr wrap="square">
            <a:spAutoFit/>
          </a:bodyPr>
          <a:lstStyle/>
          <a:p>
            <a:pPr marL="0" indent="0" defTabSz="914400" hangingPunct="1">
              <a:lnSpc>
                <a:spcPct val="100000"/>
              </a:lnSpc>
              <a:spcBef>
                <a:spcPts val="0"/>
              </a:spcBef>
              <a:buSzTx/>
              <a:buNone/>
              <a:defRPr/>
            </a:pPr>
            <a:r>
              <a:rPr lang="en-IE" sz="2800" kern="1200">
                <a:solidFill>
                  <a:prstClr val="black"/>
                </a:solidFill>
                <a:latin typeface="Trebuchet MS" panose="020B0603020202020204"/>
              </a:rPr>
              <a:t>Can’t influence long term issues (e.g. investments, storage)</a:t>
            </a:r>
          </a:p>
        </p:txBody>
      </p:sp>
      <p:sp>
        <p:nvSpPr>
          <p:cNvPr id="10" name="TextBox 9">
            <a:extLst>
              <a:ext uri="{FF2B5EF4-FFF2-40B4-BE49-F238E27FC236}">
                <a16:creationId xmlns:a16="http://schemas.microsoft.com/office/drawing/2014/main" id="{5E1AE62A-897C-C622-803E-2AB30364D83B}"/>
              </a:ext>
            </a:extLst>
          </p:cNvPr>
          <p:cNvSpPr txBox="1"/>
          <p:nvPr/>
        </p:nvSpPr>
        <p:spPr>
          <a:xfrm>
            <a:off x="1175209" y="3037476"/>
            <a:ext cx="3985366" cy="95410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Trebuchet MS" panose="020B0603020202020204"/>
              </a:defRPr>
            </a:lvl1pPr>
          </a:lstStyle>
          <a:p>
            <a:pPr marL="0" defTabSz="914400" hangingPunct="1"/>
            <a:r>
              <a:rPr lang="en-IE" sz="2800" kern="1200"/>
              <a:t>No visibility of operational issues</a:t>
            </a:r>
          </a:p>
        </p:txBody>
      </p:sp>
    </p:spTree>
    <p:extLst>
      <p:ext uri="{BB962C8B-B14F-4D97-AF65-F5344CB8AC3E}">
        <p14:creationId xmlns:p14="http://schemas.microsoft.com/office/powerpoint/2010/main" val="3317854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AC10-2186-DF55-FEC0-E64B9DEAE85F}"/>
              </a:ext>
            </a:extLst>
          </p:cNvPr>
          <p:cNvSpPr>
            <a:spLocks noGrp="1"/>
          </p:cNvSpPr>
          <p:nvPr>
            <p:ph type="title"/>
          </p:nvPr>
        </p:nvSpPr>
        <p:spPr>
          <a:xfrm>
            <a:off x="13651931" y="1145138"/>
            <a:ext cx="9019382" cy="3285912"/>
          </a:xfrm>
        </p:spPr>
        <p:txBody>
          <a:bodyPr anchor="b">
            <a:normAutofit/>
          </a:bodyPr>
          <a:lstStyle/>
          <a:p>
            <a:r>
              <a:rPr lang="en-IE" sz="7200"/>
              <a:t>Spine H2-IRL</a:t>
            </a:r>
          </a:p>
        </p:txBody>
      </p:sp>
      <p:pic>
        <p:nvPicPr>
          <p:cNvPr id="5" name="Graphic 4" descr="Badge Tick with solid fill">
            <a:extLst>
              <a:ext uri="{FF2B5EF4-FFF2-40B4-BE49-F238E27FC236}">
                <a16:creationId xmlns:a16="http://schemas.microsoft.com/office/drawing/2014/main" id="{C7752376-B5D4-A276-80DB-67DE411FED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6547" y="1542477"/>
            <a:ext cx="5097902" cy="5097902"/>
          </a:xfrm>
          <a:prstGeom prst="rect">
            <a:avLst/>
          </a:prstGeom>
        </p:spPr>
      </p:pic>
      <p:pic>
        <p:nvPicPr>
          <p:cNvPr id="4" name="Graphic 3" descr="Network with solid fill">
            <a:extLst>
              <a:ext uri="{FF2B5EF4-FFF2-40B4-BE49-F238E27FC236}">
                <a16:creationId xmlns:a16="http://schemas.microsoft.com/office/drawing/2014/main" id="{6CF80143-1C92-8775-A6FA-53D6BBE8E9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9695" y="1542475"/>
            <a:ext cx="5097902" cy="5097902"/>
          </a:xfrm>
          <a:prstGeom prst="rect">
            <a:avLst/>
          </a:prstGeom>
        </p:spPr>
      </p:pic>
      <p:pic>
        <p:nvPicPr>
          <p:cNvPr id="7" name="Graphic 6" descr="Route (Two Pins With A Path) with solid fill">
            <a:extLst>
              <a:ext uri="{FF2B5EF4-FFF2-40B4-BE49-F238E27FC236}">
                <a16:creationId xmlns:a16="http://schemas.microsoft.com/office/drawing/2014/main" id="{4472C12E-8FDA-29DF-6267-E6AE33FD59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2078" y="7075622"/>
            <a:ext cx="5062368" cy="5062368"/>
          </a:xfrm>
          <a:prstGeom prst="rect">
            <a:avLst/>
          </a:prstGeom>
        </p:spPr>
      </p:pic>
      <p:pic>
        <p:nvPicPr>
          <p:cNvPr id="6" name="Graphic 5" descr="Scales of justice with solid fill">
            <a:extLst>
              <a:ext uri="{FF2B5EF4-FFF2-40B4-BE49-F238E27FC236}">
                <a16:creationId xmlns:a16="http://schemas.microsoft.com/office/drawing/2014/main" id="{BC024E41-F90A-4B8E-AABB-9D673D003D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9692" y="7075622"/>
            <a:ext cx="5062364" cy="5062364"/>
          </a:xfrm>
          <a:prstGeom prst="rect">
            <a:avLst/>
          </a:prstGeom>
        </p:spPr>
      </p:pic>
      <p:sp>
        <p:nvSpPr>
          <p:cNvPr id="3" name="Content Placeholder 2">
            <a:extLst>
              <a:ext uri="{FF2B5EF4-FFF2-40B4-BE49-F238E27FC236}">
                <a16:creationId xmlns:a16="http://schemas.microsoft.com/office/drawing/2014/main" id="{ADDB498D-918E-EFA6-359B-7A644E95F4B5}"/>
              </a:ext>
            </a:extLst>
          </p:cNvPr>
          <p:cNvSpPr>
            <a:spLocks noGrp="1"/>
          </p:cNvSpPr>
          <p:nvPr>
            <p:ph idx="1"/>
          </p:nvPr>
        </p:nvSpPr>
        <p:spPr>
          <a:xfrm>
            <a:off x="13620014" y="5192487"/>
            <a:ext cx="9051300" cy="7151914"/>
          </a:xfrm>
        </p:spPr>
        <p:txBody>
          <a:bodyPr>
            <a:normAutofit/>
          </a:bodyPr>
          <a:lstStyle/>
          <a:p>
            <a:r>
              <a:rPr lang="en-IE" sz="3200"/>
              <a:t>Build on previous work with more targeted scenarios, informed by the National Hydrogen Strategy</a:t>
            </a:r>
          </a:p>
          <a:p>
            <a:r>
              <a:rPr lang="en-IE" sz="3200"/>
              <a:t>Expand existing Spine models to ensure system flexibility requirements and network constraints are adequately considered as part of the long-term pathways model</a:t>
            </a:r>
          </a:p>
          <a:p>
            <a:r>
              <a:rPr lang="en-IE" sz="3200"/>
              <a:t>Develop new capabilities within Spine to enable comprehensive reliability assessments</a:t>
            </a:r>
          </a:p>
        </p:txBody>
      </p:sp>
    </p:spTree>
    <p:extLst>
      <p:ext uri="{BB962C8B-B14F-4D97-AF65-F5344CB8AC3E}">
        <p14:creationId xmlns:p14="http://schemas.microsoft.com/office/powerpoint/2010/main" val="2482933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371F-1460-BB12-72A6-70D25450B02B}"/>
              </a:ext>
            </a:extLst>
          </p:cNvPr>
          <p:cNvSpPr>
            <a:spLocks noGrp="1"/>
          </p:cNvSpPr>
          <p:nvPr>
            <p:ph type="title"/>
          </p:nvPr>
        </p:nvSpPr>
        <p:spPr/>
        <p:txBody>
          <a:bodyPr/>
          <a:lstStyle/>
          <a:p>
            <a:r>
              <a:rPr lang="en-IE"/>
              <a:t>Scenario Development</a:t>
            </a:r>
          </a:p>
        </p:txBody>
      </p:sp>
      <p:sp>
        <p:nvSpPr>
          <p:cNvPr id="3" name="Content Placeholder 2">
            <a:extLst>
              <a:ext uri="{FF2B5EF4-FFF2-40B4-BE49-F238E27FC236}">
                <a16:creationId xmlns:a16="http://schemas.microsoft.com/office/drawing/2014/main" id="{C4575AB5-F630-DFE0-B9C4-E8ADAA9C1697}"/>
              </a:ext>
            </a:extLst>
          </p:cNvPr>
          <p:cNvSpPr>
            <a:spLocks noGrp="1"/>
          </p:cNvSpPr>
          <p:nvPr>
            <p:ph idx="1"/>
          </p:nvPr>
        </p:nvSpPr>
        <p:spPr>
          <a:xfrm>
            <a:off x="1676398" y="3657601"/>
            <a:ext cx="9158380" cy="8696326"/>
          </a:xfrm>
        </p:spPr>
        <p:txBody>
          <a:bodyPr>
            <a:normAutofit fontScale="92500" lnSpcReduction="20000"/>
          </a:bodyPr>
          <a:lstStyle/>
          <a:p>
            <a:pPr>
              <a:lnSpc>
                <a:spcPct val="120000"/>
              </a:lnSpc>
            </a:pPr>
            <a:r>
              <a:rPr lang="en-IE" sz="3400"/>
              <a:t>Technology Assessment</a:t>
            </a:r>
          </a:p>
          <a:p>
            <a:pPr lvl="1">
              <a:lnSpc>
                <a:spcPct val="120000"/>
              </a:lnSpc>
            </a:pPr>
            <a:r>
              <a:rPr lang="en-IE" sz="3000"/>
              <a:t>Consider the costs and characteristics of existing / future technologies, key to an integrated hydrogen energy system</a:t>
            </a:r>
          </a:p>
          <a:p>
            <a:pPr lvl="1">
              <a:lnSpc>
                <a:spcPct val="120000"/>
              </a:lnSpc>
            </a:pPr>
            <a:r>
              <a:rPr lang="en-IE" sz="3000"/>
              <a:t>Including e.g. fuel cells and electrolysers, as well as retrofit of existing technologies – e.g. combustion turbines</a:t>
            </a:r>
          </a:p>
          <a:p>
            <a:pPr lvl="1">
              <a:lnSpc>
                <a:spcPct val="120000"/>
              </a:lnSpc>
            </a:pPr>
            <a:endParaRPr lang="en-IE" sz="3000"/>
          </a:p>
          <a:p>
            <a:pPr>
              <a:lnSpc>
                <a:spcPct val="120000"/>
              </a:lnSpc>
            </a:pPr>
            <a:r>
              <a:rPr lang="en-IE" sz="3400"/>
              <a:t>Infrastructure Scenarios</a:t>
            </a:r>
          </a:p>
          <a:p>
            <a:pPr lvl="1">
              <a:lnSpc>
                <a:spcPct val="120000"/>
              </a:lnSpc>
            </a:pPr>
            <a:r>
              <a:rPr lang="en-IE" sz="3000"/>
              <a:t>Transportation – pipelines / trucks</a:t>
            </a:r>
          </a:p>
          <a:p>
            <a:pPr lvl="1">
              <a:lnSpc>
                <a:spcPct val="120000"/>
              </a:lnSpc>
            </a:pPr>
            <a:r>
              <a:rPr lang="en-IE" sz="3000"/>
              <a:t>Storage – underground / tanks</a:t>
            </a:r>
          </a:p>
          <a:p>
            <a:pPr lvl="1">
              <a:lnSpc>
                <a:spcPct val="120000"/>
              </a:lnSpc>
            </a:pPr>
            <a:endParaRPr lang="en-IE" sz="3000"/>
          </a:p>
          <a:p>
            <a:pPr>
              <a:lnSpc>
                <a:spcPct val="120000"/>
              </a:lnSpc>
            </a:pPr>
            <a:r>
              <a:rPr lang="en-IE" sz="3400"/>
              <a:t>Security of Supply and flexibility service requirements</a:t>
            </a:r>
          </a:p>
          <a:p>
            <a:pPr lvl="1">
              <a:lnSpc>
                <a:spcPct val="120000"/>
              </a:lnSpc>
            </a:pPr>
            <a:r>
              <a:rPr lang="en-IE" sz="3000"/>
              <a:t>Generic formulation that can be included in the core pathways model</a:t>
            </a:r>
          </a:p>
          <a:p>
            <a:endParaRPr lang="en-IE" sz="3200"/>
          </a:p>
          <a:p>
            <a:pPr lvl="1"/>
            <a:endParaRPr lang="en-IE" sz="2800"/>
          </a:p>
        </p:txBody>
      </p:sp>
      <p:sp>
        <p:nvSpPr>
          <p:cNvPr id="4" name="Content Placeholder 2">
            <a:extLst>
              <a:ext uri="{FF2B5EF4-FFF2-40B4-BE49-F238E27FC236}">
                <a16:creationId xmlns:a16="http://schemas.microsoft.com/office/drawing/2014/main" id="{8CBAEE34-7A4E-CF5F-8DFB-E6B159484855}"/>
              </a:ext>
            </a:extLst>
          </p:cNvPr>
          <p:cNvSpPr txBox="1">
            <a:spLocks/>
          </p:cNvSpPr>
          <p:nvPr/>
        </p:nvSpPr>
        <p:spPr>
          <a:xfrm>
            <a:off x="14411867" y="5671330"/>
            <a:ext cx="8103078" cy="668259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Clr>
                <a:srgbClr val="339966"/>
              </a:buClr>
              <a:buFont typeface="Wingdings" panose="05000000000000000000" pitchFamily="2" charset="2"/>
              <a:buChar char="§"/>
              <a:defRPr sz="2800" kern="1200">
                <a:solidFill>
                  <a:schemeClr val="tx2"/>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rgbClr val="339966"/>
              </a:buClr>
              <a:buFont typeface="Wingdings" panose="05000000000000000000" pitchFamily="2" charset="2"/>
              <a:buChar char="§"/>
              <a:defRPr sz="2400" kern="1200">
                <a:solidFill>
                  <a:schemeClr val="tx2"/>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rgbClr val="339966"/>
              </a:buClr>
              <a:buFont typeface="Wingdings" panose="05000000000000000000" pitchFamily="2" charset="2"/>
              <a:buChar char="§"/>
              <a:defRPr sz="2000" kern="1200">
                <a:solidFill>
                  <a:schemeClr val="tx2"/>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rgbClr val="339966"/>
              </a:buClr>
              <a:buFont typeface="Wingdings" panose="05000000000000000000" pitchFamily="2" charset="2"/>
              <a:buChar char="§"/>
              <a:defRPr sz="1800" kern="1200">
                <a:solidFill>
                  <a:schemeClr val="tx2"/>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rgbClr val="339966"/>
              </a:buClr>
              <a:buFont typeface="Wingdings" panose="05000000000000000000" pitchFamily="2" charset="2"/>
              <a:buChar char="§"/>
              <a:defRPr sz="1800" kern="1200">
                <a:solidFill>
                  <a:schemeClr val="tx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a:spcBef>
                <a:spcPts val="2000"/>
              </a:spcBef>
              <a:buSzTx/>
            </a:pPr>
            <a:r>
              <a:rPr lang="en-IE" sz="3200">
                <a:solidFill>
                  <a:srgbClr val="44546A"/>
                </a:solidFill>
                <a:latin typeface="Arial" panose="020B0604020202020204" pitchFamily="34" charset="0"/>
                <a:cs typeface="Arial" panose="020B0604020202020204" pitchFamily="34" charset="0"/>
              </a:rPr>
              <a:t>Scenario Specification</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Macro level scenarios</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Future system service requirements</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Infrastructure scenarios</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Future investment costs</a:t>
            </a:r>
          </a:p>
          <a:p>
            <a:pPr marL="457200" indent="-457200" defTabSz="1828800">
              <a:spcBef>
                <a:spcPts val="2000"/>
              </a:spcBef>
              <a:buSzTx/>
            </a:pPr>
            <a:endParaRPr lang="en-IE" sz="3200">
              <a:solidFill>
                <a:srgbClr val="44546A"/>
              </a:solidFill>
              <a:latin typeface="Arial" panose="020B0604020202020204" pitchFamily="34" charset="0"/>
              <a:cs typeface="Arial" panose="020B0604020202020204" pitchFamily="34" charset="0"/>
            </a:endParaRPr>
          </a:p>
          <a:p>
            <a:pPr marL="457200" indent="-457200" defTabSz="1828800">
              <a:spcBef>
                <a:spcPts val="2000"/>
              </a:spcBef>
              <a:buSzTx/>
            </a:pPr>
            <a:endParaRPr lang="en-IE" sz="3200">
              <a:solidFill>
                <a:srgbClr val="44546A"/>
              </a:solidFill>
              <a:latin typeface="Arial" panose="020B0604020202020204" pitchFamily="34" charset="0"/>
              <a:cs typeface="Arial" panose="020B0604020202020204" pitchFamily="34" charset="0"/>
            </a:endParaRPr>
          </a:p>
          <a:p>
            <a:pPr marL="457200" indent="-457200" defTabSz="1828800">
              <a:spcBef>
                <a:spcPts val="2000"/>
              </a:spcBef>
              <a:buSzTx/>
            </a:pPr>
            <a:r>
              <a:rPr lang="en-IE" sz="3200">
                <a:solidFill>
                  <a:srgbClr val="44546A"/>
                </a:solidFill>
                <a:latin typeface="Arial" panose="020B0604020202020204" pitchFamily="34" charset="0"/>
                <a:cs typeface="Arial" panose="020B0604020202020204" pitchFamily="34" charset="0"/>
              </a:rPr>
              <a:t>Methodology, Assumptions &amp; Data</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Data requirements defined</a:t>
            </a:r>
          </a:p>
          <a:p>
            <a:pPr marL="1371600" lvl="1" indent="-457200" defTabSz="1828800">
              <a:spcBef>
                <a:spcPts val="1000"/>
              </a:spcBef>
              <a:buSzTx/>
            </a:pPr>
            <a:r>
              <a:rPr lang="en-IE" sz="2800">
                <a:solidFill>
                  <a:srgbClr val="44546A"/>
                </a:solidFill>
                <a:latin typeface="Arial" panose="020B0604020202020204" pitchFamily="34" charset="0"/>
                <a:cs typeface="Arial" panose="020B0604020202020204" pitchFamily="34" charset="0"/>
              </a:rPr>
              <a:t>Sources identified</a:t>
            </a:r>
          </a:p>
          <a:p>
            <a:pPr marL="1371600" lvl="1" indent="-457200" defTabSz="1828800">
              <a:spcBef>
                <a:spcPts val="1000"/>
              </a:spcBef>
              <a:buSzTx/>
            </a:pPr>
            <a:endParaRPr lang="en-IE" sz="2800">
              <a:solidFill>
                <a:srgbClr val="44546A"/>
              </a:solidFill>
              <a:latin typeface="Arial" panose="020B0604020202020204" pitchFamily="34" charset="0"/>
              <a:cs typeface="Arial" panose="020B0604020202020204" pitchFamily="34" charset="0"/>
            </a:endParaRPr>
          </a:p>
          <a:p>
            <a:pPr marL="1371600" lvl="1" indent="-457200" defTabSz="1828800">
              <a:spcBef>
                <a:spcPts val="1000"/>
              </a:spcBef>
              <a:buSzTx/>
            </a:pPr>
            <a:endParaRPr lang="en-IE" sz="2800">
              <a:solidFill>
                <a:srgbClr val="44546A"/>
              </a:solidFill>
              <a:latin typeface="Arial" panose="020B0604020202020204" pitchFamily="34" charset="0"/>
              <a:cs typeface="Arial" panose="020B0604020202020204" pitchFamily="34" charset="0"/>
            </a:endParaRPr>
          </a:p>
          <a:p>
            <a:pPr marL="1371600" lvl="1" indent="-457200" defTabSz="1828800">
              <a:spcBef>
                <a:spcPts val="1000"/>
              </a:spcBef>
              <a:buSzTx/>
            </a:pPr>
            <a:endParaRPr lang="en-IE" sz="4800">
              <a:solidFill>
                <a:srgbClr val="44546A"/>
              </a:solidFill>
            </a:endParaRPr>
          </a:p>
        </p:txBody>
      </p:sp>
      <p:sp>
        <p:nvSpPr>
          <p:cNvPr id="6" name="Arrow: Right 5">
            <a:extLst>
              <a:ext uri="{FF2B5EF4-FFF2-40B4-BE49-F238E27FC236}">
                <a16:creationId xmlns:a16="http://schemas.microsoft.com/office/drawing/2014/main" id="{FAFF5928-AA60-134A-81EC-B8356F85FC18}"/>
              </a:ext>
            </a:extLst>
          </p:cNvPr>
          <p:cNvSpPr/>
          <p:nvPr/>
        </p:nvSpPr>
        <p:spPr>
          <a:xfrm>
            <a:off x="11225850" y="4813538"/>
            <a:ext cx="2277372" cy="5688132"/>
          </a:xfrm>
          <a:prstGeom prst="rightArrow">
            <a:avLst/>
          </a:prstGeom>
          <a:solidFill>
            <a:srgbClr val="006666"/>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5FE3667F-8C78-8A2B-90A9-8C1E997BC87E}"/>
              </a:ext>
            </a:extLst>
          </p:cNvPr>
          <p:cNvPicPr>
            <a:picLocks noChangeAspect="1"/>
          </p:cNvPicPr>
          <p:nvPr/>
        </p:nvPicPr>
        <p:blipFill>
          <a:blip r:embed="rId2"/>
          <a:stretch>
            <a:fillRect/>
          </a:stretch>
        </p:blipFill>
        <p:spPr>
          <a:xfrm>
            <a:off x="19476719" y="2055813"/>
            <a:ext cx="2448306" cy="2504914"/>
          </a:xfrm>
          <a:prstGeom prst="rect">
            <a:avLst/>
          </a:prstGeom>
        </p:spPr>
      </p:pic>
      <p:pic>
        <p:nvPicPr>
          <p:cNvPr id="7" name="Picture 6">
            <a:extLst>
              <a:ext uri="{FF2B5EF4-FFF2-40B4-BE49-F238E27FC236}">
                <a16:creationId xmlns:a16="http://schemas.microsoft.com/office/drawing/2014/main" id="{222FC367-0ABB-38A1-A957-7BC0BD0933F6}"/>
              </a:ext>
            </a:extLst>
          </p:cNvPr>
          <p:cNvPicPr>
            <a:picLocks noChangeAspect="1"/>
          </p:cNvPicPr>
          <p:nvPr/>
        </p:nvPicPr>
        <p:blipFill>
          <a:blip r:embed="rId3"/>
          <a:stretch>
            <a:fillRect/>
          </a:stretch>
        </p:blipFill>
        <p:spPr>
          <a:xfrm>
            <a:off x="14177155" y="2828926"/>
            <a:ext cx="4286250" cy="1104900"/>
          </a:xfrm>
          <a:prstGeom prst="rect">
            <a:avLst/>
          </a:prstGeom>
        </p:spPr>
      </p:pic>
    </p:spTree>
    <p:extLst>
      <p:ext uri="{BB962C8B-B14F-4D97-AF65-F5344CB8AC3E}">
        <p14:creationId xmlns:p14="http://schemas.microsoft.com/office/powerpoint/2010/main" val="3627797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371F-1460-BB12-72A6-70D25450B02B}"/>
              </a:ext>
            </a:extLst>
          </p:cNvPr>
          <p:cNvSpPr>
            <a:spLocks noGrp="1"/>
          </p:cNvSpPr>
          <p:nvPr>
            <p:ph type="title"/>
          </p:nvPr>
        </p:nvSpPr>
        <p:spPr>
          <a:xfrm>
            <a:off x="1524000" y="1523996"/>
            <a:ext cx="10668000" cy="3416492"/>
          </a:xfrm>
        </p:spPr>
        <p:txBody>
          <a:bodyPr anchor="ctr">
            <a:normAutofit/>
          </a:bodyPr>
          <a:lstStyle/>
          <a:p>
            <a:r>
              <a:rPr lang="en-IE" sz="7400"/>
              <a:t>Scenario Development – National Hydrogen Strategy</a:t>
            </a:r>
          </a:p>
        </p:txBody>
      </p:sp>
      <p:sp>
        <p:nvSpPr>
          <p:cNvPr id="3" name="Content Placeholder 2">
            <a:extLst>
              <a:ext uri="{FF2B5EF4-FFF2-40B4-BE49-F238E27FC236}">
                <a16:creationId xmlns:a16="http://schemas.microsoft.com/office/drawing/2014/main" id="{C4575AB5-F630-DFE0-B9C4-E8ADAA9C1697}"/>
              </a:ext>
            </a:extLst>
          </p:cNvPr>
          <p:cNvSpPr>
            <a:spLocks noGrp="1"/>
          </p:cNvSpPr>
          <p:nvPr>
            <p:ph idx="1"/>
          </p:nvPr>
        </p:nvSpPr>
        <p:spPr>
          <a:xfrm>
            <a:off x="1523988" y="4940491"/>
            <a:ext cx="10668012" cy="7539670"/>
          </a:xfrm>
        </p:spPr>
        <p:txBody>
          <a:bodyPr anchor="ctr">
            <a:normAutofit/>
          </a:bodyPr>
          <a:lstStyle/>
          <a:p>
            <a:r>
              <a:rPr lang="en-IE" sz="4000"/>
              <a:t>Provides valuable insights for the creation of credible scenarios </a:t>
            </a:r>
          </a:p>
          <a:p>
            <a:r>
              <a:rPr lang="en-IE" sz="4000"/>
              <a:t>Key end-uses and timelines outlined </a:t>
            </a:r>
          </a:p>
          <a:p>
            <a:r>
              <a:rPr lang="en-IE" sz="4000"/>
              <a:t>Important infrastructure options and timelines outlined</a:t>
            </a:r>
          </a:p>
          <a:p>
            <a:r>
              <a:rPr lang="en-IE" sz="4000"/>
              <a:t>Significant uncertainties highlighted</a:t>
            </a:r>
          </a:p>
        </p:txBody>
      </p:sp>
      <p:sp>
        <p:nvSpPr>
          <p:cNvPr id="10" name="Rectangle 9">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63600" y="-1"/>
            <a:ext cx="10820400" cy="13716002"/>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US" sz="360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B8C33D91-759A-7B61-6CB3-1CC8AC2C3004}"/>
              </a:ext>
            </a:extLst>
          </p:cNvPr>
          <p:cNvPicPr>
            <a:picLocks noChangeAspect="1"/>
          </p:cNvPicPr>
          <p:nvPr/>
        </p:nvPicPr>
        <p:blipFill>
          <a:blip r:embed="rId2"/>
          <a:stretch>
            <a:fillRect/>
          </a:stretch>
        </p:blipFill>
        <p:spPr>
          <a:xfrm>
            <a:off x="15215757" y="1543733"/>
            <a:ext cx="7516090" cy="106234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4316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14EC-751E-C07E-A327-27EBA191BD0C}"/>
              </a:ext>
            </a:extLst>
          </p:cNvPr>
          <p:cNvSpPr>
            <a:spLocks noGrp="1"/>
          </p:cNvSpPr>
          <p:nvPr>
            <p:ph type="title"/>
          </p:nvPr>
        </p:nvSpPr>
        <p:spPr/>
        <p:txBody>
          <a:bodyPr/>
          <a:lstStyle/>
          <a:p>
            <a:r>
              <a:rPr lang="en-IE"/>
              <a:t>National Hydrogen Strategy</a:t>
            </a:r>
          </a:p>
        </p:txBody>
      </p:sp>
      <p:sp>
        <p:nvSpPr>
          <p:cNvPr id="3" name="Content Placeholder 2">
            <a:extLst>
              <a:ext uri="{FF2B5EF4-FFF2-40B4-BE49-F238E27FC236}">
                <a16:creationId xmlns:a16="http://schemas.microsoft.com/office/drawing/2014/main" id="{A657005B-3883-135F-5DD5-63E1847C123D}"/>
              </a:ext>
            </a:extLst>
          </p:cNvPr>
          <p:cNvSpPr>
            <a:spLocks noGrp="1"/>
          </p:cNvSpPr>
          <p:nvPr>
            <p:ph idx="1"/>
          </p:nvPr>
        </p:nvSpPr>
        <p:spPr>
          <a:xfrm>
            <a:off x="14316365" y="3651250"/>
            <a:ext cx="8391234" cy="8702676"/>
          </a:xfrm>
        </p:spPr>
        <p:txBody>
          <a:bodyPr>
            <a:normAutofit fontScale="85000" lnSpcReduction="20000"/>
          </a:bodyPr>
          <a:lstStyle/>
          <a:p>
            <a:pPr>
              <a:lnSpc>
                <a:spcPct val="110000"/>
              </a:lnSpc>
            </a:pPr>
            <a:r>
              <a:rPr lang="en-IE" sz="4800"/>
              <a:t>Production from both curtailed grid electricity and dedicated offshore hydrogen will be embedded in the model, with investment options for both additional electrolysers and renewable generation</a:t>
            </a:r>
          </a:p>
          <a:p>
            <a:pPr>
              <a:lnSpc>
                <a:spcPct val="110000"/>
              </a:lnSpc>
            </a:pPr>
            <a:r>
              <a:rPr lang="en-IE" sz="4800"/>
              <a:t>Local clusters can be modelled in detail, with the expansion to a national network included as an investment option</a:t>
            </a:r>
          </a:p>
          <a:p>
            <a:pPr>
              <a:lnSpc>
                <a:spcPct val="110000"/>
              </a:lnSpc>
            </a:pPr>
            <a:r>
              <a:rPr lang="en-IE" sz="4800"/>
              <a:t>Road transport options and import / export may also be included</a:t>
            </a:r>
          </a:p>
        </p:txBody>
      </p:sp>
      <p:pic>
        <p:nvPicPr>
          <p:cNvPr id="5" name="Picture 4">
            <a:extLst>
              <a:ext uri="{FF2B5EF4-FFF2-40B4-BE49-F238E27FC236}">
                <a16:creationId xmlns:a16="http://schemas.microsoft.com/office/drawing/2014/main" id="{6269C1C6-C941-96DC-6DBE-F422DF0E70AD}"/>
              </a:ext>
            </a:extLst>
          </p:cNvPr>
          <p:cNvPicPr>
            <a:picLocks noChangeAspect="1"/>
          </p:cNvPicPr>
          <p:nvPr/>
        </p:nvPicPr>
        <p:blipFill>
          <a:blip r:embed="rId2"/>
          <a:stretch>
            <a:fillRect/>
          </a:stretch>
        </p:blipFill>
        <p:spPr>
          <a:xfrm>
            <a:off x="1288415" y="3381377"/>
            <a:ext cx="11979678" cy="7498730"/>
          </a:xfrm>
          <a:prstGeom prst="rect">
            <a:avLst/>
          </a:prstGeom>
        </p:spPr>
      </p:pic>
      <p:pic>
        <p:nvPicPr>
          <p:cNvPr id="7" name="Picture 6">
            <a:extLst>
              <a:ext uri="{FF2B5EF4-FFF2-40B4-BE49-F238E27FC236}">
                <a16:creationId xmlns:a16="http://schemas.microsoft.com/office/drawing/2014/main" id="{E6220956-3801-30FF-4176-08FBB8DA9ECE}"/>
              </a:ext>
            </a:extLst>
          </p:cNvPr>
          <p:cNvPicPr>
            <a:picLocks noChangeAspect="1"/>
          </p:cNvPicPr>
          <p:nvPr/>
        </p:nvPicPr>
        <p:blipFill>
          <a:blip r:embed="rId3"/>
          <a:stretch>
            <a:fillRect/>
          </a:stretch>
        </p:blipFill>
        <p:spPr>
          <a:xfrm>
            <a:off x="1288414" y="10880106"/>
            <a:ext cx="12010160" cy="563928"/>
          </a:xfrm>
          <a:prstGeom prst="rect">
            <a:avLst/>
          </a:prstGeom>
        </p:spPr>
      </p:pic>
      <p:sp>
        <p:nvSpPr>
          <p:cNvPr id="8" name="Rectangle: Rounded Corners 7">
            <a:extLst>
              <a:ext uri="{FF2B5EF4-FFF2-40B4-BE49-F238E27FC236}">
                <a16:creationId xmlns:a16="http://schemas.microsoft.com/office/drawing/2014/main" id="{11509F87-98AE-A862-0BC4-9D4E2B664014}"/>
              </a:ext>
            </a:extLst>
          </p:cNvPr>
          <p:cNvSpPr/>
          <p:nvPr/>
        </p:nvSpPr>
        <p:spPr>
          <a:xfrm>
            <a:off x="11360728" y="4137890"/>
            <a:ext cx="1907364" cy="701964"/>
          </a:xfrm>
          <a:prstGeom prst="roundRect">
            <a:avLst/>
          </a:prstGeom>
          <a:noFill/>
          <a:ln w="38100">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8AFD7D3A-34FB-C4F5-C2C1-34614202EB86}"/>
              </a:ext>
            </a:extLst>
          </p:cNvPr>
          <p:cNvSpPr/>
          <p:nvPr/>
        </p:nvSpPr>
        <p:spPr>
          <a:xfrm>
            <a:off x="11375970" y="5668516"/>
            <a:ext cx="1907364" cy="701964"/>
          </a:xfrm>
          <a:prstGeom prst="roundRect">
            <a:avLst/>
          </a:prstGeom>
          <a:noFill/>
          <a:ln w="38100">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6E7FCD2A-0094-1A91-CBF6-957A30617094}"/>
              </a:ext>
            </a:extLst>
          </p:cNvPr>
          <p:cNvSpPr/>
          <p:nvPr/>
        </p:nvSpPr>
        <p:spPr>
          <a:xfrm>
            <a:off x="11360728" y="8719664"/>
            <a:ext cx="1907364" cy="1338736"/>
          </a:xfrm>
          <a:prstGeom prst="roundRect">
            <a:avLst/>
          </a:prstGeom>
          <a:noFill/>
          <a:ln w="38100">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spTree>
    <p:extLst>
      <p:ext uri="{BB962C8B-B14F-4D97-AF65-F5344CB8AC3E}">
        <p14:creationId xmlns:p14="http://schemas.microsoft.com/office/powerpoint/2010/main" val="3263631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14EC-751E-C07E-A327-27EBA191BD0C}"/>
              </a:ext>
            </a:extLst>
          </p:cNvPr>
          <p:cNvSpPr>
            <a:spLocks noGrp="1"/>
          </p:cNvSpPr>
          <p:nvPr>
            <p:ph type="title"/>
          </p:nvPr>
        </p:nvSpPr>
        <p:spPr/>
        <p:txBody>
          <a:bodyPr/>
          <a:lstStyle/>
          <a:p>
            <a:r>
              <a:rPr lang="en-IE"/>
              <a:t>National Hydrogen Strategy</a:t>
            </a:r>
          </a:p>
        </p:txBody>
      </p:sp>
      <p:sp>
        <p:nvSpPr>
          <p:cNvPr id="3" name="Content Placeholder 2">
            <a:extLst>
              <a:ext uri="{FF2B5EF4-FFF2-40B4-BE49-F238E27FC236}">
                <a16:creationId xmlns:a16="http://schemas.microsoft.com/office/drawing/2014/main" id="{A657005B-3883-135F-5DD5-63E1847C123D}"/>
              </a:ext>
            </a:extLst>
          </p:cNvPr>
          <p:cNvSpPr>
            <a:spLocks noGrp="1"/>
          </p:cNvSpPr>
          <p:nvPr>
            <p:ph idx="1"/>
          </p:nvPr>
        </p:nvSpPr>
        <p:spPr>
          <a:xfrm>
            <a:off x="14316365" y="3651250"/>
            <a:ext cx="8391234" cy="8702676"/>
          </a:xfrm>
        </p:spPr>
        <p:txBody>
          <a:bodyPr>
            <a:normAutofit fontScale="85000" lnSpcReduction="10000"/>
          </a:bodyPr>
          <a:lstStyle/>
          <a:p>
            <a:pPr>
              <a:lnSpc>
                <a:spcPct val="110000"/>
              </a:lnSpc>
            </a:pPr>
            <a:r>
              <a:rPr lang="en-IE" sz="4800"/>
              <a:t>Small scale tanks large-scale underground storage can both be included as investment options</a:t>
            </a:r>
          </a:p>
          <a:p>
            <a:pPr>
              <a:lnSpc>
                <a:spcPct val="110000"/>
              </a:lnSpc>
            </a:pPr>
            <a:r>
              <a:rPr lang="en-IE" sz="4800"/>
              <a:t>Power generation will be included as an investment option (retrofit?) and demand will be endogenous</a:t>
            </a:r>
          </a:p>
          <a:p>
            <a:pPr>
              <a:lnSpc>
                <a:spcPct val="110000"/>
              </a:lnSpc>
            </a:pPr>
            <a:r>
              <a:rPr lang="en-IE" sz="4800"/>
              <a:t>Other end-use demands and locations will need to be estimated as part of the scenario building exercise, and will likely form a number of alternative scenarios</a:t>
            </a:r>
          </a:p>
        </p:txBody>
      </p:sp>
      <p:pic>
        <p:nvPicPr>
          <p:cNvPr id="7" name="Picture 6">
            <a:extLst>
              <a:ext uri="{FF2B5EF4-FFF2-40B4-BE49-F238E27FC236}">
                <a16:creationId xmlns:a16="http://schemas.microsoft.com/office/drawing/2014/main" id="{E6220956-3801-30FF-4176-08FBB8DA9ECE}"/>
              </a:ext>
            </a:extLst>
          </p:cNvPr>
          <p:cNvPicPr>
            <a:picLocks noChangeAspect="1"/>
          </p:cNvPicPr>
          <p:nvPr/>
        </p:nvPicPr>
        <p:blipFill>
          <a:blip r:embed="rId2"/>
          <a:stretch>
            <a:fillRect/>
          </a:stretch>
        </p:blipFill>
        <p:spPr>
          <a:xfrm>
            <a:off x="1288414" y="11789998"/>
            <a:ext cx="12010160" cy="563928"/>
          </a:xfrm>
          <a:prstGeom prst="rect">
            <a:avLst/>
          </a:prstGeom>
        </p:spPr>
      </p:pic>
      <p:pic>
        <p:nvPicPr>
          <p:cNvPr id="6" name="Picture 5">
            <a:extLst>
              <a:ext uri="{FF2B5EF4-FFF2-40B4-BE49-F238E27FC236}">
                <a16:creationId xmlns:a16="http://schemas.microsoft.com/office/drawing/2014/main" id="{F0A2920D-2792-56D8-8674-51DF5E9ABD37}"/>
              </a:ext>
            </a:extLst>
          </p:cNvPr>
          <p:cNvPicPr>
            <a:picLocks noChangeAspect="1"/>
          </p:cNvPicPr>
          <p:nvPr/>
        </p:nvPicPr>
        <p:blipFill>
          <a:blip r:embed="rId3"/>
          <a:stretch>
            <a:fillRect/>
          </a:stretch>
        </p:blipFill>
        <p:spPr>
          <a:xfrm>
            <a:off x="1288414" y="3651251"/>
            <a:ext cx="11964436" cy="7879762"/>
          </a:xfrm>
          <a:prstGeom prst="rect">
            <a:avLst/>
          </a:prstGeom>
        </p:spPr>
      </p:pic>
      <p:sp>
        <p:nvSpPr>
          <p:cNvPr id="11" name="Rectangle: Rounded Corners 10">
            <a:extLst>
              <a:ext uri="{FF2B5EF4-FFF2-40B4-BE49-F238E27FC236}">
                <a16:creationId xmlns:a16="http://schemas.microsoft.com/office/drawing/2014/main" id="{0867B038-766E-D69A-542F-EE1E00D39222}"/>
              </a:ext>
            </a:extLst>
          </p:cNvPr>
          <p:cNvSpPr/>
          <p:nvPr/>
        </p:nvSpPr>
        <p:spPr>
          <a:xfrm>
            <a:off x="11345486" y="5131076"/>
            <a:ext cx="1907364" cy="1338736"/>
          </a:xfrm>
          <a:prstGeom prst="roundRect">
            <a:avLst/>
          </a:prstGeom>
          <a:noFill/>
          <a:ln w="38100">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5DCDEB11-D158-3294-35A3-99A9F27AF9E1}"/>
              </a:ext>
            </a:extLst>
          </p:cNvPr>
          <p:cNvSpPr/>
          <p:nvPr/>
        </p:nvSpPr>
        <p:spPr>
          <a:xfrm>
            <a:off x="11345486" y="8032193"/>
            <a:ext cx="1907364" cy="3354674"/>
          </a:xfrm>
          <a:prstGeom prst="roundRect">
            <a:avLst/>
          </a:prstGeom>
          <a:noFill/>
          <a:ln w="38100">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3600" kern="1200">
              <a:solidFill>
                <a:prstClr val="white"/>
              </a:solidFill>
              <a:latin typeface="Calibri" panose="020F0502020204030204"/>
            </a:endParaRPr>
          </a:p>
        </p:txBody>
      </p:sp>
    </p:spTree>
    <p:extLst>
      <p:ext uri="{BB962C8B-B14F-4D97-AF65-F5344CB8AC3E}">
        <p14:creationId xmlns:p14="http://schemas.microsoft.com/office/powerpoint/2010/main" val="1014991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2B36-27D9-BCF8-36F4-16F9C68AE518}"/>
              </a:ext>
            </a:extLst>
          </p:cNvPr>
          <p:cNvSpPr>
            <a:spLocks noGrp="1"/>
          </p:cNvSpPr>
          <p:nvPr>
            <p:ph type="title"/>
          </p:nvPr>
        </p:nvSpPr>
        <p:spPr/>
        <p:txBody>
          <a:bodyPr/>
          <a:lstStyle/>
          <a:p>
            <a:r>
              <a:rPr lang="en-IE"/>
              <a:t>National Hydrogen Strategy</a:t>
            </a:r>
          </a:p>
        </p:txBody>
      </p:sp>
      <p:sp>
        <p:nvSpPr>
          <p:cNvPr id="3" name="Content Placeholder 2">
            <a:extLst>
              <a:ext uri="{FF2B5EF4-FFF2-40B4-BE49-F238E27FC236}">
                <a16:creationId xmlns:a16="http://schemas.microsoft.com/office/drawing/2014/main" id="{1FB85022-255F-3FBB-5FA8-B97FE4088891}"/>
              </a:ext>
            </a:extLst>
          </p:cNvPr>
          <p:cNvSpPr>
            <a:spLocks noGrp="1"/>
          </p:cNvSpPr>
          <p:nvPr>
            <p:ph idx="1"/>
          </p:nvPr>
        </p:nvSpPr>
        <p:spPr>
          <a:xfrm>
            <a:off x="1676401" y="3651250"/>
            <a:ext cx="8553450" cy="8702676"/>
          </a:xfrm>
        </p:spPr>
        <p:txBody>
          <a:bodyPr/>
          <a:lstStyle/>
          <a:p>
            <a:r>
              <a:rPr lang="en-IE"/>
              <a:t>Uncertainty surrounding levels of domestic demand, as well as the potential for export will require alternative scenarios with different levels of demand</a:t>
            </a:r>
          </a:p>
        </p:txBody>
      </p:sp>
      <p:pic>
        <p:nvPicPr>
          <p:cNvPr id="7" name="Picture 6">
            <a:extLst>
              <a:ext uri="{FF2B5EF4-FFF2-40B4-BE49-F238E27FC236}">
                <a16:creationId xmlns:a16="http://schemas.microsoft.com/office/drawing/2014/main" id="{A66F5B78-C5B7-71A7-31FD-94EA7120C688}"/>
              </a:ext>
            </a:extLst>
          </p:cNvPr>
          <p:cNvPicPr>
            <a:picLocks noChangeAspect="1"/>
          </p:cNvPicPr>
          <p:nvPr/>
        </p:nvPicPr>
        <p:blipFill>
          <a:blip r:embed="rId2"/>
          <a:stretch>
            <a:fillRect/>
          </a:stretch>
        </p:blipFill>
        <p:spPr>
          <a:xfrm>
            <a:off x="11047018" y="3651251"/>
            <a:ext cx="11108132" cy="8184166"/>
          </a:xfrm>
          <a:prstGeom prst="rect">
            <a:avLst/>
          </a:prstGeom>
        </p:spPr>
      </p:pic>
    </p:spTree>
    <p:extLst>
      <p:ext uri="{BB962C8B-B14F-4D97-AF65-F5344CB8AC3E}">
        <p14:creationId xmlns:p14="http://schemas.microsoft.com/office/powerpoint/2010/main" val="10749472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00C0-F08B-8270-9049-F6CC0E4BEDD4}"/>
              </a:ext>
            </a:extLst>
          </p:cNvPr>
          <p:cNvSpPr>
            <a:spLocks noGrp="1"/>
          </p:cNvSpPr>
          <p:nvPr>
            <p:ph type="title"/>
          </p:nvPr>
        </p:nvSpPr>
        <p:spPr>
          <a:xfrm>
            <a:off x="2830097" y="11187130"/>
            <a:ext cx="18784562" cy="1668368"/>
          </a:xfrm>
        </p:spPr>
        <p:txBody>
          <a:bodyPr anchor="ctr">
            <a:normAutofit/>
          </a:bodyPr>
          <a:lstStyle/>
          <a:p>
            <a:pPr algn="ctr"/>
            <a:r>
              <a:rPr lang="en-IE" sz="5600"/>
              <a:t>Spine Models</a:t>
            </a:r>
          </a:p>
        </p:txBody>
      </p:sp>
      <p:sp>
        <p:nvSpPr>
          <p:cNvPr id="4" name="TextBox 3">
            <a:extLst>
              <a:ext uri="{FF2B5EF4-FFF2-40B4-BE49-F238E27FC236}">
                <a16:creationId xmlns:a16="http://schemas.microsoft.com/office/drawing/2014/main" id="{6D697E1D-E9F2-BE05-2E43-79DE6DFDB119}"/>
              </a:ext>
            </a:extLst>
          </p:cNvPr>
          <p:cNvSpPr txBox="1"/>
          <p:nvPr/>
        </p:nvSpPr>
        <p:spPr>
          <a:xfrm>
            <a:off x="2399256" y="1501478"/>
            <a:ext cx="7814540" cy="584775"/>
          </a:xfrm>
          <a:prstGeom prst="rect">
            <a:avLst/>
          </a:prstGeom>
          <a:noFill/>
        </p:spPr>
        <p:txBody>
          <a:bodyPr wrap="square">
            <a:spAutoFit/>
          </a:bodyPr>
          <a:lstStyle/>
          <a:p>
            <a:pPr marL="0" indent="0" algn="ctr" defTabSz="722376" hangingPunct="1">
              <a:lnSpc>
                <a:spcPct val="100000"/>
              </a:lnSpc>
              <a:spcBef>
                <a:spcPts val="0"/>
              </a:spcBef>
              <a:spcAft>
                <a:spcPts val="1200"/>
              </a:spcAft>
              <a:buSzTx/>
              <a:buNone/>
            </a:pPr>
            <a:r>
              <a:rPr lang="en-GB" sz="3200" kern="1200">
                <a:solidFill>
                  <a:srgbClr val="44546A"/>
                </a:solidFill>
                <a:latin typeface="Calibri" panose="020F0502020204030204"/>
              </a:rPr>
              <a:t>Electricity Grid and H</a:t>
            </a:r>
            <a:r>
              <a:rPr lang="en-GB" sz="3200" kern="1200" baseline="-25000">
                <a:solidFill>
                  <a:srgbClr val="44546A"/>
                </a:solidFill>
                <a:latin typeface="Calibri" panose="020F0502020204030204"/>
              </a:rPr>
              <a:t>2</a:t>
            </a:r>
            <a:r>
              <a:rPr lang="en-GB" sz="3200" kern="1200">
                <a:solidFill>
                  <a:srgbClr val="44546A"/>
                </a:solidFill>
                <a:latin typeface="Calibri" panose="020F0502020204030204"/>
              </a:rPr>
              <a:t> Network Model </a:t>
            </a:r>
            <a:endParaRPr lang="en-GB" sz="4000" kern="1200">
              <a:solidFill>
                <a:srgbClr val="44546A"/>
              </a:solidFill>
              <a:latin typeface="Calibri" panose="020F0502020204030204"/>
            </a:endParaRPr>
          </a:p>
        </p:txBody>
      </p:sp>
      <p:sp>
        <p:nvSpPr>
          <p:cNvPr id="5" name="TextBox 4">
            <a:extLst>
              <a:ext uri="{FF2B5EF4-FFF2-40B4-BE49-F238E27FC236}">
                <a16:creationId xmlns:a16="http://schemas.microsoft.com/office/drawing/2014/main" id="{67EB5E18-5420-FFA8-C0B8-2696B9D1E849}"/>
              </a:ext>
            </a:extLst>
          </p:cNvPr>
          <p:cNvSpPr txBox="1"/>
          <p:nvPr/>
        </p:nvSpPr>
        <p:spPr>
          <a:xfrm>
            <a:off x="13383707" y="1501477"/>
            <a:ext cx="6125962" cy="584775"/>
          </a:xfrm>
          <a:prstGeom prst="rect">
            <a:avLst/>
          </a:prstGeom>
          <a:noFill/>
        </p:spPr>
        <p:txBody>
          <a:bodyPr wrap="square">
            <a:spAutoFit/>
          </a:bodyPr>
          <a:lstStyle/>
          <a:p>
            <a:pPr marL="0" indent="0" algn="ctr" defTabSz="722376" hangingPunct="1">
              <a:lnSpc>
                <a:spcPct val="100000"/>
              </a:lnSpc>
              <a:spcBef>
                <a:spcPts val="0"/>
              </a:spcBef>
              <a:spcAft>
                <a:spcPts val="1200"/>
              </a:spcAft>
              <a:buSzTx/>
              <a:buNone/>
            </a:pPr>
            <a:r>
              <a:rPr lang="en-GB" sz="3200" kern="1200">
                <a:solidFill>
                  <a:srgbClr val="44546A"/>
                </a:solidFill>
                <a:latin typeface="Calibri" panose="020F0502020204030204"/>
              </a:rPr>
              <a:t>Reliability Model</a:t>
            </a:r>
            <a:endParaRPr lang="en-GB" sz="4000" kern="1200">
              <a:solidFill>
                <a:srgbClr val="44546A"/>
              </a:solidFill>
              <a:latin typeface="Calibri" panose="020F0502020204030204"/>
            </a:endParaRPr>
          </a:p>
        </p:txBody>
      </p:sp>
      <p:pic>
        <p:nvPicPr>
          <p:cNvPr id="6" name="Picture 5" descr="Chart, bar chart&#10;&#10;Description automatically generated">
            <a:extLst>
              <a:ext uri="{FF2B5EF4-FFF2-40B4-BE49-F238E27FC236}">
                <a16:creationId xmlns:a16="http://schemas.microsoft.com/office/drawing/2014/main" id="{0F57C968-C58C-6F78-CEBF-E06B42985F22}"/>
              </a:ext>
            </a:extLst>
          </p:cNvPr>
          <p:cNvPicPr>
            <a:picLocks noChangeAspect="1"/>
          </p:cNvPicPr>
          <p:nvPr/>
        </p:nvPicPr>
        <p:blipFill>
          <a:blip r:embed="rId2"/>
          <a:stretch>
            <a:fillRect/>
          </a:stretch>
        </p:blipFill>
        <p:spPr>
          <a:xfrm>
            <a:off x="16264534" y="7472470"/>
            <a:ext cx="5285948" cy="3024196"/>
          </a:xfrm>
          <a:prstGeom prst="rect">
            <a:avLst/>
          </a:prstGeom>
        </p:spPr>
      </p:pic>
      <p:sp>
        <p:nvSpPr>
          <p:cNvPr id="7" name="TextBox 6">
            <a:extLst>
              <a:ext uri="{FF2B5EF4-FFF2-40B4-BE49-F238E27FC236}">
                <a16:creationId xmlns:a16="http://schemas.microsoft.com/office/drawing/2014/main" id="{C7471FC3-D6C9-61B3-CAE4-66250794E670}"/>
              </a:ext>
            </a:extLst>
          </p:cNvPr>
          <p:cNvSpPr txBox="1"/>
          <p:nvPr/>
        </p:nvSpPr>
        <p:spPr>
          <a:xfrm>
            <a:off x="14772622" y="6865482"/>
            <a:ext cx="4473468" cy="584775"/>
          </a:xfrm>
          <a:prstGeom prst="rect">
            <a:avLst/>
          </a:prstGeom>
          <a:noFill/>
        </p:spPr>
        <p:txBody>
          <a:bodyPr wrap="square">
            <a:spAutoFit/>
          </a:bodyPr>
          <a:lstStyle/>
          <a:p>
            <a:pPr marL="0" indent="0" algn="ctr" defTabSz="722376" hangingPunct="1">
              <a:lnSpc>
                <a:spcPct val="100000"/>
              </a:lnSpc>
              <a:spcBef>
                <a:spcPts val="0"/>
              </a:spcBef>
              <a:spcAft>
                <a:spcPts val="1200"/>
              </a:spcAft>
              <a:buSzTx/>
              <a:buNone/>
            </a:pPr>
            <a:r>
              <a:rPr lang="en-GB" sz="3200" kern="1200">
                <a:solidFill>
                  <a:srgbClr val="44546A"/>
                </a:solidFill>
                <a:latin typeface="Calibri" panose="020F0502020204030204"/>
              </a:rPr>
              <a:t>Pathway Model</a:t>
            </a:r>
            <a:endParaRPr lang="en-GB" sz="4000" kern="1200">
              <a:solidFill>
                <a:srgbClr val="44546A"/>
              </a:solidFill>
              <a:latin typeface="Calibri" panose="020F0502020204030204"/>
            </a:endParaRPr>
          </a:p>
        </p:txBody>
      </p:sp>
      <p:sp>
        <p:nvSpPr>
          <p:cNvPr id="8" name="TextBox 7">
            <a:extLst>
              <a:ext uri="{FF2B5EF4-FFF2-40B4-BE49-F238E27FC236}">
                <a16:creationId xmlns:a16="http://schemas.microsoft.com/office/drawing/2014/main" id="{28EC3AA2-557C-1332-80FF-1E3349789855}"/>
              </a:ext>
            </a:extLst>
          </p:cNvPr>
          <p:cNvSpPr txBox="1"/>
          <p:nvPr/>
        </p:nvSpPr>
        <p:spPr>
          <a:xfrm>
            <a:off x="2664880" y="6960618"/>
            <a:ext cx="7548916" cy="584775"/>
          </a:xfrm>
          <a:prstGeom prst="rect">
            <a:avLst/>
          </a:prstGeom>
          <a:noFill/>
        </p:spPr>
        <p:txBody>
          <a:bodyPr wrap="square">
            <a:spAutoFit/>
          </a:bodyPr>
          <a:lstStyle/>
          <a:p>
            <a:pPr marL="0" indent="0" algn="ctr" defTabSz="722376" hangingPunct="1">
              <a:lnSpc>
                <a:spcPct val="100000"/>
              </a:lnSpc>
              <a:spcBef>
                <a:spcPts val="0"/>
              </a:spcBef>
              <a:spcAft>
                <a:spcPts val="1200"/>
              </a:spcAft>
              <a:buSzTx/>
              <a:buNone/>
            </a:pPr>
            <a:r>
              <a:rPr lang="en-GB" sz="3200" kern="1200">
                <a:solidFill>
                  <a:srgbClr val="44546A"/>
                </a:solidFill>
                <a:latin typeface="Calibri" panose="020F0502020204030204"/>
              </a:rPr>
              <a:t>Flexibility / Balancing Model  </a:t>
            </a:r>
            <a:endParaRPr lang="en-GB" sz="4000" kern="1200">
              <a:solidFill>
                <a:srgbClr val="44546A"/>
              </a:solidFill>
              <a:latin typeface="Calibri" panose="020F0502020204030204"/>
            </a:endParaRPr>
          </a:p>
        </p:txBody>
      </p:sp>
      <p:sp>
        <p:nvSpPr>
          <p:cNvPr id="9" name="TextBox 8">
            <a:extLst>
              <a:ext uri="{FF2B5EF4-FFF2-40B4-BE49-F238E27FC236}">
                <a16:creationId xmlns:a16="http://schemas.microsoft.com/office/drawing/2014/main" id="{F63F8C1B-AFE7-A000-714C-BD0DA5005F7D}"/>
              </a:ext>
            </a:extLst>
          </p:cNvPr>
          <p:cNvSpPr txBox="1"/>
          <p:nvPr/>
        </p:nvSpPr>
        <p:spPr>
          <a:xfrm>
            <a:off x="1548173" y="7778107"/>
            <a:ext cx="3546342" cy="2677656"/>
          </a:xfrm>
          <a:prstGeom prst="rect">
            <a:avLst/>
          </a:prstGeom>
          <a:noFill/>
        </p:spPr>
        <p:txBody>
          <a:bodyPr wrap="square" rtlCol="0">
            <a:spAutoFit/>
          </a:bodyPr>
          <a:lstStyle/>
          <a:p>
            <a:pPr marL="0" indent="0" defTabSz="722376" hangingPunct="1">
              <a:lnSpc>
                <a:spcPct val="100000"/>
              </a:lnSpc>
              <a:spcBef>
                <a:spcPts val="0"/>
              </a:spcBef>
              <a:spcAft>
                <a:spcPts val="1200"/>
              </a:spcAft>
              <a:buSzTx/>
              <a:buNone/>
            </a:pPr>
            <a:r>
              <a:rPr lang="en-GB" sz="2400" kern="1200" dirty="0">
                <a:solidFill>
                  <a:srgbClr val="44546A"/>
                </a:solidFill>
                <a:latin typeface="Calibri" panose="020F0502020204030204"/>
              </a:rPr>
              <a:t>Modelling of day-ahead, intraday and balancing markets across Europe for revenue forecasting across multiple markets and value estimation for financing and grant support</a:t>
            </a:r>
            <a:endParaRPr lang="en-GB" sz="4000" kern="1200" dirty="0">
              <a:solidFill>
                <a:srgbClr val="44546A"/>
              </a:solidFill>
              <a:latin typeface="Calibri" panose="020F0502020204030204"/>
            </a:endParaRPr>
          </a:p>
        </p:txBody>
      </p:sp>
      <p:sp>
        <p:nvSpPr>
          <p:cNvPr id="10" name="TextBox 9">
            <a:extLst>
              <a:ext uri="{FF2B5EF4-FFF2-40B4-BE49-F238E27FC236}">
                <a16:creationId xmlns:a16="http://schemas.microsoft.com/office/drawing/2014/main" id="{71BECC62-D7D1-2CD8-D308-4CD97B2F2EB2}"/>
              </a:ext>
            </a:extLst>
          </p:cNvPr>
          <p:cNvSpPr txBox="1"/>
          <p:nvPr/>
        </p:nvSpPr>
        <p:spPr>
          <a:xfrm>
            <a:off x="12556291" y="7784239"/>
            <a:ext cx="3290830" cy="2308324"/>
          </a:xfrm>
          <a:prstGeom prst="rect">
            <a:avLst/>
          </a:prstGeom>
          <a:noFill/>
        </p:spPr>
        <p:txBody>
          <a:bodyPr wrap="square" rtlCol="0">
            <a:spAutoFit/>
          </a:bodyPr>
          <a:lstStyle/>
          <a:p>
            <a:pPr marL="0" indent="0" defTabSz="722376" hangingPunct="1">
              <a:lnSpc>
                <a:spcPct val="100000"/>
              </a:lnSpc>
              <a:spcBef>
                <a:spcPts val="0"/>
              </a:spcBef>
              <a:spcAft>
                <a:spcPts val="1200"/>
              </a:spcAft>
              <a:buSzTx/>
              <a:buNone/>
            </a:pPr>
            <a:r>
              <a:rPr lang="en-GB" sz="2400" kern="1200">
                <a:solidFill>
                  <a:srgbClr val="44546A"/>
                </a:solidFill>
                <a:latin typeface="Calibri" panose="020F0502020204030204"/>
              </a:rPr>
              <a:t>Modelling of the evolution of the energy system to achieve high-level targets such as decarbonisation and renewable transition.</a:t>
            </a:r>
            <a:endParaRPr lang="en-GB" sz="4000" kern="1200">
              <a:solidFill>
                <a:srgbClr val="44546A"/>
              </a:solidFill>
              <a:latin typeface="Calibri" panose="020F0502020204030204"/>
            </a:endParaRPr>
          </a:p>
        </p:txBody>
      </p:sp>
      <p:sp>
        <p:nvSpPr>
          <p:cNvPr id="11" name="TextBox 10">
            <a:extLst>
              <a:ext uri="{FF2B5EF4-FFF2-40B4-BE49-F238E27FC236}">
                <a16:creationId xmlns:a16="http://schemas.microsoft.com/office/drawing/2014/main" id="{99BE42F8-5177-237A-DBFE-87FDCFBBB6AA}"/>
              </a:ext>
            </a:extLst>
          </p:cNvPr>
          <p:cNvSpPr txBox="1"/>
          <p:nvPr/>
        </p:nvSpPr>
        <p:spPr>
          <a:xfrm>
            <a:off x="12556290" y="2577171"/>
            <a:ext cx="3486288" cy="2677656"/>
          </a:xfrm>
          <a:prstGeom prst="rect">
            <a:avLst/>
          </a:prstGeom>
          <a:noFill/>
        </p:spPr>
        <p:txBody>
          <a:bodyPr wrap="square" rtlCol="0">
            <a:spAutoFit/>
          </a:bodyPr>
          <a:lstStyle/>
          <a:p>
            <a:pPr marL="0" indent="0" defTabSz="722376" hangingPunct="1">
              <a:lnSpc>
                <a:spcPct val="100000"/>
              </a:lnSpc>
              <a:spcBef>
                <a:spcPts val="0"/>
              </a:spcBef>
              <a:spcAft>
                <a:spcPts val="1200"/>
              </a:spcAft>
              <a:buSzTx/>
              <a:buNone/>
            </a:pPr>
            <a:r>
              <a:rPr lang="en-GB" sz="2400" kern="1200">
                <a:solidFill>
                  <a:srgbClr val="44546A"/>
                </a:solidFill>
                <a:latin typeface="Calibri" panose="020F0502020204030204"/>
              </a:rPr>
              <a:t>Development of models and tools to study energy system reliability. E.g. capacity outage probability table approach and Monte-Carlo-based methods</a:t>
            </a:r>
            <a:endParaRPr lang="en-GB" sz="4000" kern="1200">
              <a:solidFill>
                <a:srgbClr val="44546A"/>
              </a:solidFill>
              <a:latin typeface="Calibri" panose="020F0502020204030204"/>
            </a:endParaRPr>
          </a:p>
        </p:txBody>
      </p:sp>
      <p:sp>
        <p:nvSpPr>
          <p:cNvPr id="12" name="TextBox 11">
            <a:extLst>
              <a:ext uri="{FF2B5EF4-FFF2-40B4-BE49-F238E27FC236}">
                <a16:creationId xmlns:a16="http://schemas.microsoft.com/office/drawing/2014/main" id="{3302DFE3-407B-D7BC-6EFE-FB9F97FC8079}"/>
              </a:ext>
            </a:extLst>
          </p:cNvPr>
          <p:cNvSpPr txBox="1"/>
          <p:nvPr/>
        </p:nvSpPr>
        <p:spPr>
          <a:xfrm>
            <a:off x="1504951" y="2571325"/>
            <a:ext cx="3766386" cy="3046988"/>
          </a:xfrm>
          <a:prstGeom prst="rect">
            <a:avLst/>
          </a:prstGeom>
          <a:noFill/>
        </p:spPr>
        <p:txBody>
          <a:bodyPr wrap="square" rtlCol="0">
            <a:spAutoFit/>
          </a:bodyPr>
          <a:lstStyle/>
          <a:p>
            <a:pPr marL="0" indent="0" defTabSz="722376" hangingPunct="1">
              <a:lnSpc>
                <a:spcPct val="100000"/>
              </a:lnSpc>
              <a:spcBef>
                <a:spcPts val="0"/>
              </a:spcBef>
              <a:spcAft>
                <a:spcPts val="1200"/>
              </a:spcAft>
              <a:buSzTx/>
              <a:buNone/>
            </a:pPr>
            <a:r>
              <a:rPr lang="en-GB" sz="2400" kern="1200">
                <a:solidFill>
                  <a:srgbClr val="44546A"/>
                </a:solidFill>
                <a:latin typeface="Calibri" panose="020F0502020204030204"/>
              </a:rPr>
              <a:t>Power market modelling with full transmission representation including N-1 secure dispatch and commitment. Replicate oversupply, constraint and curtailment results in arbitrary future scenarios</a:t>
            </a:r>
            <a:endParaRPr lang="en-GB" sz="4000" kern="1200">
              <a:solidFill>
                <a:srgbClr val="44546A"/>
              </a:solidFill>
              <a:latin typeface="Calibri" panose="020F0502020204030204"/>
            </a:endParaRPr>
          </a:p>
        </p:txBody>
      </p:sp>
      <p:sp>
        <p:nvSpPr>
          <p:cNvPr id="13" name="TextBox 12">
            <a:extLst>
              <a:ext uri="{FF2B5EF4-FFF2-40B4-BE49-F238E27FC236}">
                <a16:creationId xmlns:a16="http://schemas.microsoft.com/office/drawing/2014/main" id="{F7636B55-4E57-95AF-C2F2-18165B02115C}"/>
              </a:ext>
            </a:extLst>
          </p:cNvPr>
          <p:cNvSpPr txBox="1"/>
          <p:nvPr/>
        </p:nvSpPr>
        <p:spPr>
          <a:xfrm>
            <a:off x="15685646" y="5172618"/>
            <a:ext cx="6271920" cy="347788"/>
          </a:xfrm>
          <a:prstGeom prst="rect">
            <a:avLst/>
          </a:prstGeom>
          <a:noFill/>
        </p:spPr>
        <p:txBody>
          <a:bodyPr wrap="square" rtlCol="0">
            <a:spAutoFit/>
          </a:bodyPr>
          <a:lstStyle/>
          <a:p>
            <a:pPr marL="0" indent="0" algn="ctr" defTabSz="722376" hangingPunct="1">
              <a:lnSpc>
                <a:spcPct val="100000"/>
              </a:lnSpc>
              <a:spcBef>
                <a:spcPts val="0"/>
              </a:spcBef>
              <a:spcAft>
                <a:spcPts val="1200"/>
              </a:spcAft>
              <a:buSzTx/>
              <a:buNone/>
            </a:pPr>
            <a:r>
              <a:rPr lang="en-GB" sz="1660" kern="1200">
                <a:solidFill>
                  <a:prstClr val="black"/>
                </a:solidFill>
                <a:latin typeface="Calibri" panose="020F0502020204030204"/>
              </a:rPr>
              <a:t>Typical capacity outage probability table result</a:t>
            </a:r>
            <a:endParaRPr lang="en-GB" sz="2100" kern="1200">
              <a:solidFill>
                <a:prstClr val="black"/>
              </a:solidFill>
              <a:latin typeface="Calibri" panose="020F0502020204030204"/>
            </a:endParaRPr>
          </a:p>
        </p:txBody>
      </p:sp>
      <p:sp>
        <p:nvSpPr>
          <p:cNvPr id="14" name="TextBox 13">
            <a:extLst>
              <a:ext uri="{FF2B5EF4-FFF2-40B4-BE49-F238E27FC236}">
                <a16:creationId xmlns:a16="http://schemas.microsoft.com/office/drawing/2014/main" id="{0A87E679-BE29-B1E7-0216-701F1F149899}"/>
              </a:ext>
            </a:extLst>
          </p:cNvPr>
          <p:cNvSpPr txBox="1"/>
          <p:nvPr/>
        </p:nvSpPr>
        <p:spPr>
          <a:xfrm>
            <a:off x="16261111" y="10400892"/>
            <a:ext cx="5292794" cy="830997"/>
          </a:xfrm>
          <a:prstGeom prst="rect">
            <a:avLst/>
          </a:prstGeom>
          <a:noFill/>
        </p:spPr>
        <p:txBody>
          <a:bodyPr wrap="square" rtlCol="0">
            <a:spAutoFit/>
          </a:bodyPr>
          <a:lstStyle/>
          <a:p>
            <a:pPr marL="0" indent="0" algn="ctr" defTabSz="722376" hangingPunct="1">
              <a:lnSpc>
                <a:spcPct val="100000"/>
              </a:lnSpc>
              <a:spcBef>
                <a:spcPts val="0"/>
              </a:spcBef>
              <a:spcAft>
                <a:spcPts val="1200"/>
              </a:spcAft>
              <a:buSzTx/>
              <a:buNone/>
            </a:pPr>
            <a:r>
              <a:rPr lang="en-GB" sz="2400" kern="1200">
                <a:solidFill>
                  <a:srgbClr val="44546A"/>
                </a:solidFill>
                <a:latin typeface="Calibri" panose="020F0502020204030204"/>
              </a:rPr>
              <a:t>Role of Hydrogen-based technologies in the future Irish system</a:t>
            </a:r>
          </a:p>
        </p:txBody>
      </p:sp>
      <p:sp>
        <p:nvSpPr>
          <p:cNvPr id="15" name="TextBox 14">
            <a:extLst>
              <a:ext uri="{FF2B5EF4-FFF2-40B4-BE49-F238E27FC236}">
                <a16:creationId xmlns:a16="http://schemas.microsoft.com/office/drawing/2014/main" id="{DF0554A6-1DBC-5E5C-591E-AB343D792A4C}"/>
              </a:ext>
            </a:extLst>
          </p:cNvPr>
          <p:cNvSpPr txBox="1"/>
          <p:nvPr/>
        </p:nvSpPr>
        <p:spPr>
          <a:xfrm>
            <a:off x="5476493" y="10647723"/>
            <a:ext cx="5292794" cy="830997"/>
          </a:xfrm>
          <a:prstGeom prst="rect">
            <a:avLst/>
          </a:prstGeom>
          <a:noFill/>
        </p:spPr>
        <p:txBody>
          <a:bodyPr wrap="square" rtlCol="0">
            <a:spAutoFit/>
          </a:bodyPr>
          <a:lstStyle/>
          <a:p>
            <a:pPr marL="0" indent="0" algn="ctr" defTabSz="722376" hangingPunct="1">
              <a:lnSpc>
                <a:spcPct val="100000"/>
              </a:lnSpc>
              <a:spcBef>
                <a:spcPts val="0"/>
              </a:spcBef>
              <a:spcAft>
                <a:spcPts val="1200"/>
              </a:spcAft>
              <a:buSzTx/>
              <a:buNone/>
            </a:pPr>
            <a:r>
              <a:rPr lang="en-GB" sz="2400" kern="1200">
                <a:solidFill>
                  <a:srgbClr val="44546A"/>
                </a:solidFill>
                <a:latin typeface="Calibri" panose="020F0502020204030204"/>
              </a:rPr>
              <a:t>Modelling of day-ahead, intraday and balancing market</a:t>
            </a:r>
          </a:p>
        </p:txBody>
      </p:sp>
      <p:sp>
        <p:nvSpPr>
          <p:cNvPr id="16" name="TextBox 15">
            <a:extLst>
              <a:ext uri="{FF2B5EF4-FFF2-40B4-BE49-F238E27FC236}">
                <a16:creationId xmlns:a16="http://schemas.microsoft.com/office/drawing/2014/main" id="{9367CBD7-3DB3-7681-E4C8-9ED3A6FB1C51}"/>
              </a:ext>
            </a:extLst>
          </p:cNvPr>
          <p:cNvSpPr txBox="1"/>
          <p:nvPr/>
        </p:nvSpPr>
        <p:spPr>
          <a:xfrm>
            <a:off x="5230593" y="5637269"/>
            <a:ext cx="5292794" cy="461665"/>
          </a:xfrm>
          <a:prstGeom prst="rect">
            <a:avLst/>
          </a:prstGeom>
          <a:noFill/>
        </p:spPr>
        <p:txBody>
          <a:bodyPr wrap="square" rtlCol="0">
            <a:spAutoFit/>
          </a:bodyPr>
          <a:lstStyle/>
          <a:p>
            <a:pPr marL="0" indent="0" algn="ctr" defTabSz="722376" hangingPunct="1">
              <a:lnSpc>
                <a:spcPct val="100000"/>
              </a:lnSpc>
              <a:spcBef>
                <a:spcPts val="0"/>
              </a:spcBef>
              <a:spcAft>
                <a:spcPts val="1200"/>
              </a:spcAft>
              <a:buSzTx/>
              <a:buNone/>
            </a:pPr>
            <a:r>
              <a:rPr lang="en-GB" sz="2400" kern="1200">
                <a:solidFill>
                  <a:srgbClr val="44546A"/>
                </a:solidFill>
                <a:latin typeface="Calibri" panose="020F0502020204030204"/>
              </a:rPr>
              <a:t>Combined grid and market model</a:t>
            </a:r>
          </a:p>
        </p:txBody>
      </p:sp>
      <p:pic>
        <p:nvPicPr>
          <p:cNvPr id="17" name="Picture 16">
            <a:extLst>
              <a:ext uri="{FF2B5EF4-FFF2-40B4-BE49-F238E27FC236}">
                <a16:creationId xmlns:a16="http://schemas.microsoft.com/office/drawing/2014/main" id="{7097F232-1A64-CCE6-9641-A06C6FA71331}"/>
              </a:ext>
            </a:extLst>
          </p:cNvPr>
          <p:cNvPicPr>
            <a:picLocks noChangeAspect="1"/>
          </p:cNvPicPr>
          <p:nvPr/>
        </p:nvPicPr>
        <p:blipFill>
          <a:blip r:embed="rId3"/>
          <a:stretch>
            <a:fillRect/>
          </a:stretch>
        </p:blipFill>
        <p:spPr>
          <a:xfrm>
            <a:off x="5286498" y="8017865"/>
            <a:ext cx="5875116" cy="2293822"/>
          </a:xfrm>
          <a:prstGeom prst="rect">
            <a:avLst/>
          </a:prstGeom>
        </p:spPr>
      </p:pic>
      <p:pic>
        <p:nvPicPr>
          <p:cNvPr id="21" name="Graphic 20" descr="Network with solid fill">
            <a:extLst>
              <a:ext uri="{FF2B5EF4-FFF2-40B4-BE49-F238E27FC236}">
                <a16:creationId xmlns:a16="http://schemas.microsoft.com/office/drawing/2014/main" id="{027F42E4-CD64-88DD-C1A0-95C8288CA5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14810" y="1308016"/>
            <a:ext cx="908576" cy="908576"/>
          </a:xfrm>
          <a:prstGeom prst="rect">
            <a:avLst/>
          </a:prstGeom>
        </p:spPr>
      </p:pic>
      <p:pic>
        <p:nvPicPr>
          <p:cNvPr id="22" name="Graphic 21" descr="Badge Tick with solid fill">
            <a:extLst>
              <a:ext uri="{FF2B5EF4-FFF2-40B4-BE49-F238E27FC236}">
                <a16:creationId xmlns:a16="http://schemas.microsoft.com/office/drawing/2014/main" id="{684CA2A7-27D0-30A7-809C-A89182336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73188" y="1253574"/>
            <a:ext cx="908576" cy="908576"/>
          </a:xfrm>
          <a:prstGeom prst="rect">
            <a:avLst/>
          </a:prstGeom>
        </p:spPr>
      </p:pic>
      <p:pic>
        <p:nvPicPr>
          <p:cNvPr id="23" name="Graphic 22" descr="Scales of justice with solid fill">
            <a:extLst>
              <a:ext uri="{FF2B5EF4-FFF2-40B4-BE49-F238E27FC236}">
                <a16:creationId xmlns:a16="http://schemas.microsoft.com/office/drawing/2014/main" id="{67099D8A-4258-6BAF-813A-2852ED6165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15621" y="6863975"/>
            <a:ext cx="907418" cy="907418"/>
          </a:xfrm>
          <a:prstGeom prst="rect">
            <a:avLst/>
          </a:prstGeom>
        </p:spPr>
      </p:pic>
      <p:pic>
        <p:nvPicPr>
          <p:cNvPr id="24" name="Graphic 23" descr="Route (Two Pins With A Path) with solid fill">
            <a:extLst>
              <a:ext uri="{FF2B5EF4-FFF2-40B4-BE49-F238E27FC236}">
                <a16:creationId xmlns:a16="http://schemas.microsoft.com/office/drawing/2014/main" id="{5314F008-82C7-14C0-C125-31C645CCC1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927477" y="6690073"/>
            <a:ext cx="907418" cy="907418"/>
          </a:xfrm>
          <a:prstGeom prst="rect">
            <a:avLst/>
          </a:prstGeom>
        </p:spPr>
      </p:pic>
      <p:sp>
        <p:nvSpPr>
          <p:cNvPr id="25" name="Rectangle 24">
            <a:extLst>
              <a:ext uri="{FF2B5EF4-FFF2-40B4-BE49-F238E27FC236}">
                <a16:creationId xmlns:a16="http://schemas.microsoft.com/office/drawing/2014/main" id="{859055CD-48BC-D485-4905-EA71EEDE76E1}"/>
              </a:ext>
            </a:extLst>
          </p:cNvPr>
          <p:cNvSpPr/>
          <p:nvPr/>
        </p:nvSpPr>
        <p:spPr>
          <a:xfrm>
            <a:off x="16220537" y="2345699"/>
            <a:ext cx="5628934" cy="359481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914400" hangingPunct="1">
              <a:lnSpc>
                <a:spcPct val="100000"/>
              </a:lnSpc>
              <a:spcBef>
                <a:spcPts val="0"/>
              </a:spcBef>
              <a:buSzTx/>
              <a:buNone/>
            </a:pPr>
            <a:endParaRPr lang="en-IE" sz="2400" kern="1200">
              <a:solidFill>
                <a:prstClr val="white"/>
              </a:solidFill>
              <a:latin typeface="Calibri" panose="020F0502020204030204"/>
            </a:endParaRPr>
          </a:p>
        </p:txBody>
      </p:sp>
      <p:graphicFrame>
        <p:nvGraphicFramePr>
          <p:cNvPr id="26" name="Chart 25">
            <a:extLst>
              <a:ext uri="{FF2B5EF4-FFF2-40B4-BE49-F238E27FC236}">
                <a16:creationId xmlns:a16="http://schemas.microsoft.com/office/drawing/2014/main" id="{2444D986-FD0F-EB7D-1E77-B4541ABB33EB}"/>
              </a:ext>
            </a:extLst>
          </p:cNvPr>
          <p:cNvGraphicFramePr>
            <a:graphicFrameLocks/>
          </p:cNvGraphicFramePr>
          <p:nvPr/>
        </p:nvGraphicFramePr>
        <p:xfrm>
          <a:off x="16256049" y="2445177"/>
          <a:ext cx="5501574" cy="3492106"/>
        </p:xfrm>
        <a:graphic>
          <a:graphicData uri="http://schemas.openxmlformats.org/drawingml/2006/chart">
            <c:chart xmlns:c="http://schemas.openxmlformats.org/drawingml/2006/chart" xmlns:r="http://schemas.openxmlformats.org/officeDocument/2006/relationships" r:id="rId12"/>
          </a:graphicData>
        </a:graphic>
      </p:graphicFrame>
      <p:sp>
        <p:nvSpPr>
          <p:cNvPr id="27" name="TextBox 26">
            <a:extLst>
              <a:ext uri="{FF2B5EF4-FFF2-40B4-BE49-F238E27FC236}">
                <a16:creationId xmlns:a16="http://schemas.microsoft.com/office/drawing/2014/main" id="{4632A573-3EFD-3DD5-A469-21C121D39921}"/>
              </a:ext>
            </a:extLst>
          </p:cNvPr>
          <p:cNvSpPr txBox="1"/>
          <p:nvPr/>
        </p:nvSpPr>
        <p:spPr>
          <a:xfrm>
            <a:off x="15194225" y="5916459"/>
            <a:ext cx="7898902" cy="461665"/>
          </a:xfrm>
          <a:prstGeom prst="rect">
            <a:avLst/>
          </a:prstGeom>
          <a:noFill/>
        </p:spPr>
        <p:txBody>
          <a:bodyPr wrap="square" rtlCol="0">
            <a:spAutoFit/>
          </a:bodyPr>
          <a:lstStyle/>
          <a:p>
            <a:pPr marL="0" indent="0" algn="ctr" defTabSz="914400" hangingPunct="1">
              <a:lnSpc>
                <a:spcPct val="100000"/>
              </a:lnSpc>
              <a:spcBef>
                <a:spcPts val="0"/>
              </a:spcBef>
              <a:buSzTx/>
              <a:buNone/>
            </a:pPr>
            <a:r>
              <a:rPr lang="en-GB" sz="2400" kern="1200">
                <a:solidFill>
                  <a:srgbClr val="44546A"/>
                </a:solidFill>
                <a:latin typeface="Calibri" panose="020F0502020204030204"/>
              </a:rPr>
              <a:t>Typical capacity outage probability table result</a:t>
            </a:r>
          </a:p>
        </p:txBody>
      </p:sp>
      <p:pic>
        <p:nvPicPr>
          <p:cNvPr id="19" name="Picture 18">
            <a:extLst>
              <a:ext uri="{FF2B5EF4-FFF2-40B4-BE49-F238E27FC236}">
                <a16:creationId xmlns:a16="http://schemas.microsoft.com/office/drawing/2014/main" id="{7412BE74-4702-6311-70BE-7FFC7BBF5B0B}"/>
              </a:ext>
            </a:extLst>
          </p:cNvPr>
          <p:cNvPicPr>
            <a:picLocks noChangeAspect="1"/>
          </p:cNvPicPr>
          <p:nvPr/>
        </p:nvPicPr>
        <p:blipFill>
          <a:blip r:embed="rId13"/>
          <a:stretch>
            <a:fillRect/>
          </a:stretch>
        </p:blipFill>
        <p:spPr>
          <a:xfrm>
            <a:off x="6754491" y="2016442"/>
            <a:ext cx="2717426" cy="3368476"/>
          </a:xfrm>
          <a:prstGeom prst="rect">
            <a:avLst/>
          </a:prstGeom>
        </p:spPr>
      </p:pic>
    </p:spTree>
    <p:extLst>
      <p:ext uri="{BB962C8B-B14F-4D97-AF65-F5344CB8AC3E}">
        <p14:creationId xmlns:p14="http://schemas.microsoft.com/office/powerpoint/2010/main" val="81426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B200-6AD0-F3E8-C1C2-CABF3867EB44}"/>
              </a:ext>
            </a:extLst>
          </p:cNvPr>
          <p:cNvSpPr>
            <a:spLocks noGrp="1"/>
          </p:cNvSpPr>
          <p:nvPr>
            <p:ph type="title"/>
          </p:nvPr>
        </p:nvSpPr>
        <p:spPr/>
        <p:txBody>
          <a:bodyPr/>
          <a:lstStyle/>
          <a:p>
            <a:r>
              <a:rPr lang="en-IE" dirty="0"/>
              <a:t>Hydrogen Production</a:t>
            </a:r>
          </a:p>
        </p:txBody>
      </p:sp>
      <p:sp>
        <p:nvSpPr>
          <p:cNvPr id="4" name="Text Placeholder 3">
            <a:extLst>
              <a:ext uri="{FF2B5EF4-FFF2-40B4-BE49-F238E27FC236}">
                <a16:creationId xmlns:a16="http://schemas.microsoft.com/office/drawing/2014/main" id="{6E00CFF2-C750-8C05-B60D-F09426B782D1}"/>
              </a:ext>
            </a:extLst>
          </p:cNvPr>
          <p:cNvSpPr>
            <a:spLocks noGrp="1"/>
          </p:cNvSpPr>
          <p:nvPr>
            <p:ph type="body" sz="quarter" idx="12"/>
          </p:nvPr>
        </p:nvSpPr>
        <p:spPr>
          <a:xfrm>
            <a:off x="1247191" y="2358189"/>
            <a:ext cx="10760659" cy="10587790"/>
          </a:xfrm>
        </p:spPr>
        <p:txBody>
          <a:bodyPr vert="horz" lIns="91440" tIns="45720" rIns="91440" bIns="45720" rtlCol="0" anchor="t">
            <a:normAutofit/>
          </a:bodyPr>
          <a:lstStyle/>
          <a:p>
            <a:pPr marL="457200" indent="-457200" algn="l">
              <a:buClr>
                <a:srgbClr val="92D050"/>
              </a:buClr>
              <a:buFont typeface="Arial" panose="020B0604020202020204" pitchFamily="34" charset="0"/>
              <a:buChar char="•"/>
            </a:pPr>
            <a:r>
              <a:rPr lang="en-IE" sz="3500" b="0" i="0" dirty="0">
                <a:effectLst/>
                <a:latin typeface="Arial" panose="020B0604020202020204" pitchFamily="34" charset="0"/>
              </a:rPr>
              <a:t>Ireland will prioritise the scale up and production of </a:t>
            </a:r>
            <a:r>
              <a:rPr lang="en-IE" sz="3500" b="1" i="0" dirty="0">
                <a:effectLst/>
                <a:latin typeface="Arial" panose="020B0604020202020204" pitchFamily="34" charset="0"/>
              </a:rPr>
              <a:t>renewable hydrogen</a:t>
            </a:r>
            <a:r>
              <a:rPr lang="en-IE" sz="3500" b="0" i="0" dirty="0">
                <a:effectLst/>
                <a:latin typeface="Arial" panose="020B0604020202020204" pitchFamily="34" charset="0"/>
              </a:rPr>
              <a:t>.</a:t>
            </a:r>
          </a:p>
          <a:p>
            <a:pPr marL="457200" indent="-45720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457200" indent="-457200" algn="l">
              <a:buClr>
                <a:srgbClr val="92D050"/>
              </a:buClr>
              <a:buFont typeface="Arial" panose="020B0604020202020204" pitchFamily="34" charset="0"/>
              <a:buChar char="•"/>
            </a:pPr>
            <a:r>
              <a:rPr lang="en-IE" sz="3500" b="1" i="0" dirty="0">
                <a:effectLst/>
                <a:latin typeface="Arial" panose="020B0604020202020204" pitchFamily="34" charset="0"/>
              </a:rPr>
              <a:t>Prior to 2030, </a:t>
            </a:r>
            <a:r>
              <a:rPr lang="en-IE" sz="3500" i="0" dirty="0">
                <a:effectLst/>
                <a:latin typeface="Arial" panose="020B0604020202020204" pitchFamily="34" charset="0"/>
              </a:rPr>
              <a:t>hydrogen will be produced from </a:t>
            </a:r>
            <a:r>
              <a:rPr lang="en-IE" sz="3500" b="1" i="0" dirty="0">
                <a:effectLst/>
                <a:latin typeface="Arial" panose="020B0604020202020204" pitchFamily="34" charset="0"/>
              </a:rPr>
              <a:t>grid connected electrolysis from surplus renewables</a:t>
            </a:r>
            <a:r>
              <a:rPr lang="en-IE" sz="3500" b="0" i="0" dirty="0">
                <a:effectLst/>
                <a:latin typeface="Arial" panose="020B0604020202020204" pitchFamily="34" charset="0"/>
              </a:rPr>
              <a:t>. </a:t>
            </a:r>
          </a:p>
          <a:p>
            <a:pPr marL="457200" indent="-45720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457200" indent="-457200" algn="l">
              <a:buClr>
                <a:srgbClr val="92D050"/>
              </a:buClr>
              <a:buFont typeface="Arial" panose="020B0604020202020204" pitchFamily="34" charset="0"/>
              <a:buChar char="•"/>
            </a:pPr>
            <a:r>
              <a:rPr lang="en-IE" sz="3500" b="0" i="0" dirty="0">
                <a:effectLst/>
                <a:latin typeface="Arial" panose="020B0604020202020204" pitchFamily="34" charset="0"/>
              </a:rPr>
              <a:t>The operating models for these should be </a:t>
            </a:r>
            <a:r>
              <a:rPr lang="en-IE" sz="3500" b="1" i="0" dirty="0">
                <a:effectLst/>
                <a:latin typeface="Arial" panose="020B0604020202020204" pitchFamily="34" charset="0"/>
              </a:rPr>
              <a:t>beneficial to the electricity system</a:t>
            </a:r>
          </a:p>
          <a:p>
            <a:pPr marL="457200" indent="-45720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457200" indent="-457200">
              <a:buClr>
                <a:srgbClr val="92D050"/>
              </a:buClr>
              <a:buFont typeface="Arial" panose="020B0604020202020204" pitchFamily="34" charset="0"/>
              <a:buChar char="•"/>
            </a:pPr>
            <a:r>
              <a:rPr lang="en-IE" sz="3500" b="1" i="0" dirty="0">
                <a:effectLst/>
                <a:latin typeface="Arial"/>
              </a:rPr>
              <a:t>A 2 GW target of offshore </a:t>
            </a:r>
            <a:r>
              <a:rPr lang="en-IE" sz="3500" b="1" dirty="0">
                <a:latin typeface="Arial"/>
              </a:rPr>
              <a:t>wind earmarked for</a:t>
            </a:r>
            <a:r>
              <a:rPr lang="en-IE" sz="3500" b="1" i="0" dirty="0">
                <a:effectLst/>
                <a:latin typeface="Arial"/>
              </a:rPr>
              <a:t> </a:t>
            </a:r>
            <a:r>
              <a:rPr lang="en-IE" sz="3500" b="1" dirty="0">
                <a:latin typeface="Arial"/>
              </a:rPr>
              <a:t>renewable hydrogen </a:t>
            </a:r>
            <a:r>
              <a:rPr lang="en-IE" sz="3500" b="1" i="0" dirty="0">
                <a:effectLst/>
                <a:latin typeface="Arial"/>
              </a:rPr>
              <a:t>production to be in development by 2030</a:t>
            </a:r>
            <a:endParaRPr lang="en-IE" sz="3500" dirty="0">
              <a:latin typeface="Arial"/>
            </a:endParaRPr>
          </a:p>
          <a:p>
            <a:pPr marL="457200" indent="-45720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457200" indent="-457200" algn="l">
              <a:buClr>
                <a:srgbClr val="92D050"/>
              </a:buClr>
              <a:buFont typeface="Arial" panose="020B0604020202020204" pitchFamily="34" charset="0"/>
              <a:buChar char="•"/>
            </a:pPr>
            <a:r>
              <a:rPr lang="en-IE" sz="3500" b="0" i="0" dirty="0">
                <a:effectLst/>
                <a:latin typeface="Arial" panose="020B0604020202020204" pitchFamily="34" charset="0"/>
              </a:rPr>
              <a:t>Ireland has one of the best offshore wind resources globally and has </a:t>
            </a:r>
            <a:r>
              <a:rPr lang="en-IE" sz="3500" b="1" i="0" dirty="0">
                <a:effectLst/>
                <a:latin typeface="Arial" panose="020B0604020202020204" pitchFamily="34" charset="0"/>
              </a:rPr>
              <a:t>the potential to develop a decarbonised industrial opportunity</a:t>
            </a:r>
            <a:r>
              <a:rPr lang="en-IE" sz="3500" b="0" i="0" dirty="0">
                <a:effectLst/>
                <a:latin typeface="Arial" panose="020B0604020202020204" pitchFamily="34" charset="0"/>
              </a:rPr>
              <a:t> in proximity to this resource, and to </a:t>
            </a:r>
            <a:r>
              <a:rPr lang="en-IE" sz="3500" b="1" i="0" dirty="0">
                <a:effectLst/>
                <a:latin typeface="Arial" panose="020B0604020202020204" pitchFamily="34" charset="0"/>
              </a:rPr>
              <a:t>become a net exporter</a:t>
            </a:r>
            <a:endParaRPr lang="en-IE" sz="3500" b="0" i="0" dirty="0">
              <a:effectLst/>
              <a:latin typeface="Arial" panose="020B0604020202020204" pitchFamily="34" charset="0"/>
            </a:endParaRPr>
          </a:p>
          <a:p>
            <a:pPr marL="457200" indent="-457200">
              <a:buClr>
                <a:srgbClr val="92D050"/>
              </a:buClr>
              <a:buFont typeface="Arial" panose="020B0604020202020204" pitchFamily="34" charset="0"/>
              <a:buChar char="•"/>
            </a:pPr>
            <a:endParaRPr lang="en-IE" sz="3200" dirty="0"/>
          </a:p>
        </p:txBody>
      </p:sp>
      <p:pic>
        <p:nvPicPr>
          <p:cNvPr id="5" name="Picture 4">
            <a:extLst>
              <a:ext uri="{FF2B5EF4-FFF2-40B4-BE49-F238E27FC236}">
                <a16:creationId xmlns:a16="http://schemas.microsoft.com/office/drawing/2014/main" id="{2C03E7CB-79DC-0C69-E7B1-424EC3CCED61}"/>
              </a:ext>
            </a:extLst>
          </p:cNvPr>
          <p:cNvPicPr>
            <a:picLocks noChangeAspect="1"/>
          </p:cNvPicPr>
          <p:nvPr/>
        </p:nvPicPr>
        <p:blipFill>
          <a:blip r:embed="rId2"/>
          <a:stretch>
            <a:fillRect/>
          </a:stretch>
        </p:blipFill>
        <p:spPr>
          <a:xfrm>
            <a:off x="12007850" y="3555999"/>
            <a:ext cx="11220044" cy="3001106"/>
          </a:xfrm>
          <a:prstGeom prst="rect">
            <a:avLst/>
          </a:prstGeom>
        </p:spPr>
      </p:pic>
      <p:pic>
        <p:nvPicPr>
          <p:cNvPr id="7" name="Picture 6">
            <a:extLst>
              <a:ext uri="{FF2B5EF4-FFF2-40B4-BE49-F238E27FC236}">
                <a16:creationId xmlns:a16="http://schemas.microsoft.com/office/drawing/2014/main" id="{D7DB0B1C-9A68-74F3-6FC5-EFC8E0F8F57F}"/>
              </a:ext>
            </a:extLst>
          </p:cNvPr>
          <p:cNvPicPr>
            <a:picLocks noChangeAspect="1"/>
          </p:cNvPicPr>
          <p:nvPr/>
        </p:nvPicPr>
        <p:blipFill>
          <a:blip r:embed="rId3"/>
          <a:stretch>
            <a:fillRect/>
          </a:stretch>
        </p:blipFill>
        <p:spPr>
          <a:xfrm>
            <a:off x="11791414" y="7158896"/>
            <a:ext cx="11436480" cy="5282469"/>
          </a:xfrm>
          <a:prstGeom prst="rect">
            <a:avLst/>
          </a:prstGeom>
        </p:spPr>
      </p:pic>
    </p:spTree>
    <p:extLst>
      <p:ext uri="{BB962C8B-B14F-4D97-AF65-F5344CB8AC3E}">
        <p14:creationId xmlns:p14="http://schemas.microsoft.com/office/powerpoint/2010/main" val="160664621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AD41-02E2-3E00-FFAC-FBF1D223F421}"/>
              </a:ext>
            </a:extLst>
          </p:cNvPr>
          <p:cNvSpPr>
            <a:spLocks noGrp="1"/>
          </p:cNvSpPr>
          <p:nvPr>
            <p:ph type="title"/>
          </p:nvPr>
        </p:nvSpPr>
        <p:spPr>
          <a:xfrm>
            <a:off x="13429681" y="1811548"/>
            <a:ext cx="9277918" cy="3519576"/>
          </a:xfrm>
        </p:spPr>
        <p:txBody>
          <a:bodyPr>
            <a:normAutofit/>
          </a:bodyPr>
          <a:lstStyle/>
          <a:p>
            <a:r>
              <a:rPr lang="en-IE" sz="7200"/>
              <a:t>Spine Models</a:t>
            </a:r>
          </a:p>
        </p:txBody>
      </p:sp>
      <p:sp>
        <p:nvSpPr>
          <p:cNvPr id="3" name="Content Placeholder 2">
            <a:extLst>
              <a:ext uri="{FF2B5EF4-FFF2-40B4-BE49-F238E27FC236}">
                <a16:creationId xmlns:a16="http://schemas.microsoft.com/office/drawing/2014/main" id="{B4913ECA-1BDC-F3A5-827E-ADE159D90FC4}"/>
              </a:ext>
            </a:extLst>
          </p:cNvPr>
          <p:cNvSpPr>
            <a:spLocks noGrp="1"/>
          </p:cNvSpPr>
          <p:nvPr>
            <p:ph idx="1"/>
          </p:nvPr>
        </p:nvSpPr>
        <p:spPr>
          <a:xfrm>
            <a:off x="13429681" y="5451895"/>
            <a:ext cx="9277918" cy="6902030"/>
          </a:xfrm>
        </p:spPr>
        <p:txBody>
          <a:bodyPr>
            <a:normAutofit fontScale="47500" lnSpcReduction="20000"/>
          </a:bodyPr>
          <a:lstStyle/>
          <a:p>
            <a:pPr>
              <a:lnSpc>
                <a:spcPct val="120000"/>
              </a:lnSpc>
            </a:pPr>
            <a:r>
              <a:rPr lang="en-GB">
                <a:latin typeface="Arial" panose="020B0604020202020204" pitchFamily="34" charset="0"/>
                <a:cs typeface="Arial" panose="020B0604020202020204" pitchFamily="34" charset="0"/>
              </a:rPr>
              <a:t>The core model for delivering the WP4 assessments and the final report is the </a:t>
            </a:r>
            <a:r>
              <a:rPr lang="en-GB" b="1">
                <a:latin typeface="Arial" panose="020B0604020202020204" pitchFamily="34" charset="0"/>
                <a:cs typeface="Arial" panose="020B0604020202020204" pitchFamily="34" charset="0"/>
              </a:rPr>
              <a:t>Pathway Model</a:t>
            </a:r>
          </a:p>
          <a:p>
            <a:pPr>
              <a:lnSpc>
                <a:spcPct val="120000"/>
              </a:lnSpc>
            </a:pPr>
            <a:r>
              <a:rPr lang="en-GB">
                <a:latin typeface="Arial" panose="020B0604020202020204" pitchFamily="34" charset="0"/>
                <a:cs typeface="Arial" panose="020B0604020202020204" pitchFamily="34" charset="0"/>
              </a:rPr>
              <a:t>Develop </a:t>
            </a:r>
            <a:r>
              <a:rPr lang="en-GB" b="1">
                <a:latin typeface="Arial" panose="020B0604020202020204" pitchFamily="34" charset="0"/>
                <a:cs typeface="Arial" panose="020B0604020202020204" pitchFamily="34" charset="0"/>
              </a:rPr>
              <a:t>Network Model </a:t>
            </a:r>
            <a:r>
              <a:rPr lang="en-GB">
                <a:latin typeface="Arial" panose="020B0604020202020204" pitchFamily="34" charset="0"/>
                <a:cs typeface="Arial" panose="020B0604020202020204" pitchFamily="34" charset="0"/>
              </a:rPr>
              <a:t>&amp; </a:t>
            </a:r>
            <a:r>
              <a:rPr lang="en-GB" b="1">
                <a:latin typeface="Arial" panose="020B0604020202020204" pitchFamily="34" charset="0"/>
                <a:cs typeface="Arial" panose="020B0604020202020204" pitchFamily="34" charset="0"/>
              </a:rPr>
              <a:t>Balancing Model</a:t>
            </a:r>
            <a:r>
              <a:rPr lang="en-GB">
                <a:latin typeface="Arial" panose="020B0604020202020204" pitchFamily="34" charset="0"/>
                <a:cs typeface="Arial" panose="020B0604020202020204" pitchFamily="34" charset="0"/>
              </a:rPr>
              <a:t> which can be incorporated into the Pathway Model </a:t>
            </a:r>
          </a:p>
          <a:p>
            <a:pPr>
              <a:lnSpc>
                <a:spcPct val="120000"/>
              </a:lnSpc>
            </a:pPr>
            <a:r>
              <a:rPr lang="en-GB">
                <a:latin typeface="Arial" panose="020B0604020202020204" pitchFamily="34" charset="0"/>
                <a:cs typeface="Arial" panose="020B0604020202020204" pitchFamily="34" charset="0"/>
              </a:rPr>
              <a:t>The aim is to include as much detail as possible while managing model size</a:t>
            </a:r>
          </a:p>
          <a:p>
            <a:pPr>
              <a:lnSpc>
                <a:spcPct val="120000"/>
              </a:lnSpc>
            </a:pPr>
            <a:r>
              <a:rPr lang="en-GB">
                <a:latin typeface="Arial" panose="020B0604020202020204" pitchFamily="34" charset="0"/>
                <a:cs typeface="Arial" panose="020B0604020202020204" pitchFamily="34" charset="0"/>
              </a:rPr>
              <a:t>Security of supply and reliability requirements will also be incorporated into the Pathway Model</a:t>
            </a:r>
          </a:p>
          <a:p>
            <a:pPr>
              <a:lnSpc>
                <a:spcPct val="120000"/>
              </a:lnSpc>
            </a:pPr>
            <a:r>
              <a:rPr lang="en-GB">
                <a:latin typeface="Arial" panose="020B0604020202020204" pitchFamily="34" charset="0"/>
                <a:cs typeface="Arial" panose="020B0604020202020204" pitchFamily="34" charset="0"/>
              </a:rPr>
              <a:t>Dedicated security of supply analysis will be carried out on the resulting portfolios from the Pathway Model, using the </a:t>
            </a:r>
            <a:r>
              <a:rPr lang="en-GB" b="1">
                <a:latin typeface="Arial" panose="020B0604020202020204" pitchFamily="34" charset="0"/>
                <a:cs typeface="Arial" panose="020B0604020202020204" pitchFamily="34" charset="0"/>
              </a:rPr>
              <a:t>Reliability Assessment Model</a:t>
            </a:r>
          </a:p>
        </p:txBody>
      </p:sp>
      <p:sp>
        <p:nvSpPr>
          <p:cNvPr id="4" name="TextBox 3">
            <a:extLst>
              <a:ext uri="{FF2B5EF4-FFF2-40B4-BE49-F238E27FC236}">
                <a16:creationId xmlns:a16="http://schemas.microsoft.com/office/drawing/2014/main" id="{912022AA-DD31-5F20-3B15-4E0A7AD49C91}"/>
              </a:ext>
            </a:extLst>
          </p:cNvPr>
          <p:cNvSpPr txBox="1"/>
          <p:nvPr/>
        </p:nvSpPr>
        <p:spPr>
          <a:xfrm>
            <a:off x="1038877" y="1822886"/>
            <a:ext cx="399190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Electricity Grid and H</a:t>
            </a:r>
            <a:r>
              <a:rPr lang="en-GB" sz="3600" kern="1200" baseline="-25000">
                <a:solidFill>
                  <a:srgbClr val="44546A"/>
                </a:solidFill>
                <a:latin typeface="Calibri" panose="020F0502020204030204"/>
              </a:rPr>
              <a:t>2</a:t>
            </a:r>
            <a:r>
              <a:rPr lang="en-GB" sz="3600" kern="1200">
                <a:solidFill>
                  <a:srgbClr val="44546A"/>
                </a:solidFill>
                <a:latin typeface="Calibri" panose="020F0502020204030204"/>
              </a:rPr>
              <a:t> Network Model </a:t>
            </a:r>
          </a:p>
        </p:txBody>
      </p:sp>
      <p:sp>
        <p:nvSpPr>
          <p:cNvPr id="5" name="TextBox 4">
            <a:extLst>
              <a:ext uri="{FF2B5EF4-FFF2-40B4-BE49-F238E27FC236}">
                <a16:creationId xmlns:a16="http://schemas.microsoft.com/office/drawing/2014/main" id="{4A6D7655-DD8A-9E1B-E460-7981D0F9C3A3}"/>
              </a:ext>
            </a:extLst>
          </p:cNvPr>
          <p:cNvSpPr txBox="1"/>
          <p:nvPr/>
        </p:nvSpPr>
        <p:spPr>
          <a:xfrm>
            <a:off x="4944303" y="9942128"/>
            <a:ext cx="312098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Reliability Model</a:t>
            </a:r>
          </a:p>
        </p:txBody>
      </p:sp>
      <p:sp>
        <p:nvSpPr>
          <p:cNvPr id="6" name="TextBox 5">
            <a:extLst>
              <a:ext uri="{FF2B5EF4-FFF2-40B4-BE49-F238E27FC236}">
                <a16:creationId xmlns:a16="http://schemas.microsoft.com/office/drawing/2014/main" id="{56000FD7-943E-474D-B5A3-4D95BFAA1536}"/>
              </a:ext>
            </a:extLst>
          </p:cNvPr>
          <p:cNvSpPr txBox="1"/>
          <p:nvPr/>
        </p:nvSpPr>
        <p:spPr>
          <a:xfrm>
            <a:off x="3936135" y="5327173"/>
            <a:ext cx="3473226" cy="2062103"/>
          </a:xfrm>
          <a:prstGeom prst="rect">
            <a:avLst/>
          </a:prstGeom>
          <a:noFill/>
        </p:spPr>
        <p:txBody>
          <a:bodyPr wrap="square">
            <a:spAutoFit/>
          </a:bodyPr>
          <a:lstStyle/>
          <a:p>
            <a:pPr marL="0" indent="0" algn="ctr" defTabSz="914400" hangingPunct="1">
              <a:lnSpc>
                <a:spcPct val="100000"/>
              </a:lnSpc>
              <a:spcBef>
                <a:spcPts val="0"/>
              </a:spcBef>
              <a:buSzTx/>
              <a:buNone/>
            </a:pPr>
            <a:r>
              <a:rPr lang="en-GB" sz="6400" kern="1200">
                <a:solidFill>
                  <a:srgbClr val="44546A"/>
                </a:solidFill>
                <a:latin typeface="Calibri" panose="020F0502020204030204"/>
              </a:rPr>
              <a:t>Pathway Model</a:t>
            </a:r>
          </a:p>
        </p:txBody>
      </p:sp>
      <p:sp>
        <p:nvSpPr>
          <p:cNvPr id="7" name="TextBox 6">
            <a:extLst>
              <a:ext uri="{FF2B5EF4-FFF2-40B4-BE49-F238E27FC236}">
                <a16:creationId xmlns:a16="http://schemas.microsoft.com/office/drawing/2014/main" id="{71B85114-E2C0-2411-D234-C2F360435081}"/>
              </a:ext>
            </a:extLst>
          </p:cNvPr>
          <p:cNvSpPr txBox="1"/>
          <p:nvPr/>
        </p:nvSpPr>
        <p:spPr>
          <a:xfrm>
            <a:off x="7026324" y="1816952"/>
            <a:ext cx="3473228"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Flexibility / Balancing Model  </a:t>
            </a:r>
          </a:p>
        </p:txBody>
      </p:sp>
      <p:pic>
        <p:nvPicPr>
          <p:cNvPr id="8" name="Graphic 7" descr="Network with solid fill">
            <a:extLst>
              <a:ext uri="{FF2B5EF4-FFF2-40B4-BE49-F238E27FC236}">
                <a16:creationId xmlns:a16="http://schemas.microsoft.com/office/drawing/2014/main" id="{8AD581A1-D8FB-C875-76EE-5F801D9A7C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2309" y="1664798"/>
            <a:ext cx="1585642" cy="1631872"/>
          </a:xfrm>
          <a:prstGeom prst="rect">
            <a:avLst/>
          </a:prstGeom>
        </p:spPr>
      </p:pic>
      <p:pic>
        <p:nvPicPr>
          <p:cNvPr id="9" name="Graphic 8" descr="Badge Tick with solid fill">
            <a:extLst>
              <a:ext uri="{FF2B5EF4-FFF2-40B4-BE49-F238E27FC236}">
                <a16:creationId xmlns:a16="http://schemas.microsoft.com/office/drawing/2014/main" id="{A20D482D-2623-A139-DF3B-2504CAC48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3213" y="9812477"/>
            <a:ext cx="1580898" cy="1580898"/>
          </a:xfrm>
          <a:prstGeom prst="rect">
            <a:avLst/>
          </a:prstGeom>
        </p:spPr>
      </p:pic>
      <p:pic>
        <p:nvPicPr>
          <p:cNvPr id="10" name="Graphic 9" descr="Scales of justice with solid fill">
            <a:extLst>
              <a:ext uri="{FF2B5EF4-FFF2-40B4-BE49-F238E27FC236}">
                <a16:creationId xmlns:a16="http://schemas.microsoft.com/office/drawing/2014/main" id="{AAEC7AAE-6BD5-AAB7-6B4B-752602A38E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7302" y="1754456"/>
            <a:ext cx="1319188" cy="1319188"/>
          </a:xfrm>
          <a:prstGeom prst="rect">
            <a:avLst/>
          </a:prstGeom>
        </p:spPr>
      </p:pic>
      <p:pic>
        <p:nvPicPr>
          <p:cNvPr id="11" name="Graphic 10" descr="Route (Two Pins With A Path) with solid fill">
            <a:extLst>
              <a:ext uri="{FF2B5EF4-FFF2-40B4-BE49-F238E27FC236}">
                <a16:creationId xmlns:a16="http://schemas.microsoft.com/office/drawing/2014/main" id="{76FD344E-CBB8-1861-8265-38BAE580A7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8121" y="5137263"/>
            <a:ext cx="2760086" cy="2760086"/>
          </a:xfrm>
          <a:prstGeom prst="rect">
            <a:avLst/>
          </a:prstGeom>
        </p:spPr>
      </p:pic>
      <p:pic>
        <p:nvPicPr>
          <p:cNvPr id="12" name="Graphic 11" descr="Arrow: Slight curve with solid fill">
            <a:extLst>
              <a:ext uri="{FF2B5EF4-FFF2-40B4-BE49-F238E27FC236}">
                <a16:creationId xmlns:a16="http://schemas.microsoft.com/office/drawing/2014/main" id="{19BFFCD3-B344-6F05-6AC5-7CD660FA59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090636">
            <a:off x="3565042" y="3757766"/>
            <a:ext cx="1828800" cy="1828800"/>
          </a:xfrm>
          <a:prstGeom prst="rect">
            <a:avLst/>
          </a:prstGeom>
        </p:spPr>
      </p:pic>
      <p:pic>
        <p:nvPicPr>
          <p:cNvPr id="13" name="Graphic 12" descr="Arrow: Clockwise curve with solid fill">
            <a:extLst>
              <a:ext uri="{FF2B5EF4-FFF2-40B4-BE49-F238E27FC236}">
                <a16:creationId xmlns:a16="http://schemas.microsoft.com/office/drawing/2014/main" id="{E688E4E5-880B-3CC8-F49A-BA55F8A7C5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940291">
            <a:off x="7917724" y="3786478"/>
            <a:ext cx="1828800" cy="1828800"/>
          </a:xfrm>
          <a:prstGeom prst="rect">
            <a:avLst/>
          </a:prstGeom>
        </p:spPr>
      </p:pic>
      <p:pic>
        <p:nvPicPr>
          <p:cNvPr id="14" name="Graphic 13" descr="Arrow: Straight with solid fill">
            <a:extLst>
              <a:ext uri="{FF2B5EF4-FFF2-40B4-BE49-F238E27FC236}">
                <a16:creationId xmlns:a16="http://schemas.microsoft.com/office/drawing/2014/main" id="{4C756B20-487D-0697-F36C-EC7C95049A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6012728" y="7797468"/>
            <a:ext cx="1828800" cy="1828800"/>
          </a:xfrm>
          <a:prstGeom prst="rect">
            <a:avLst/>
          </a:prstGeom>
        </p:spPr>
      </p:pic>
    </p:spTree>
    <p:extLst>
      <p:ext uri="{BB962C8B-B14F-4D97-AF65-F5344CB8AC3E}">
        <p14:creationId xmlns:p14="http://schemas.microsoft.com/office/powerpoint/2010/main" val="4270048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AD41-02E2-3E00-FFAC-FBF1D223F421}"/>
              </a:ext>
            </a:extLst>
          </p:cNvPr>
          <p:cNvSpPr>
            <a:spLocks noGrp="1"/>
          </p:cNvSpPr>
          <p:nvPr>
            <p:ph type="title"/>
          </p:nvPr>
        </p:nvSpPr>
        <p:spPr>
          <a:xfrm>
            <a:off x="13429681" y="1811548"/>
            <a:ext cx="9277918" cy="3519576"/>
          </a:xfrm>
        </p:spPr>
        <p:txBody>
          <a:bodyPr>
            <a:normAutofit/>
          </a:bodyPr>
          <a:lstStyle/>
          <a:p>
            <a:r>
              <a:rPr lang="en-IE" sz="7200"/>
              <a:t>Spine Models</a:t>
            </a:r>
          </a:p>
        </p:txBody>
      </p:sp>
      <p:sp>
        <p:nvSpPr>
          <p:cNvPr id="3" name="Content Placeholder 2">
            <a:extLst>
              <a:ext uri="{FF2B5EF4-FFF2-40B4-BE49-F238E27FC236}">
                <a16:creationId xmlns:a16="http://schemas.microsoft.com/office/drawing/2014/main" id="{B4913ECA-1BDC-F3A5-827E-ADE159D90FC4}"/>
              </a:ext>
            </a:extLst>
          </p:cNvPr>
          <p:cNvSpPr>
            <a:spLocks noGrp="1"/>
          </p:cNvSpPr>
          <p:nvPr>
            <p:ph idx="1"/>
          </p:nvPr>
        </p:nvSpPr>
        <p:spPr>
          <a:xfrm>
            <a:off x="13429681" y="5451895"/>
            <a:ext cx="9277918" cy="6902030"/>
          </a:xfrm>
        </p:spPr>
        <p:txBody>
          <a:bodyPr>
            <a:normAutofit fontScale="47500" lnSpcReduction="20000"/>
          </a:bodyPr>
          <a:lstStyle/>
          <a:p>
            <a:pPr>
              <a:lnSpc>
                <a:spcPct val="120000"/>
              </a:lnSpc>
            </a:pPr>
            <a:r>
              <a:rPr lang="en-GB">
                <a:latin typeface="Arial" panose="020B0604020202020204" pitchFamily="34" charset="0"/>
                <a:cs typeface="Arial" panose="020B0604020202020204" pitchFamily="34" charset="0"/>
              </a:rPr>
              <a:t>The core model for delivering the WP4 assessments and the final report is the </a:t>
            </a:r>
            <a:r>
              <a:rPr lang="en-GB" b="1">
                <a:latin typeface="Arial" panose="020B0604020202020204" pitchFamily="34" charset="0"/>
                <a:cs typeface="Arial" panose="020B0604020202020204" pitchFamily="34" charset="0"/>
              </a:rPr>
              <a:t>Pathway Model</a:t>
            </a:r>
          </a:p>
          <a:p>
            <a:pPr>
              <a:lnSpc>
                <a:spcPct val="120000"/>
              </a:lnSpc>
            </a:pPr>
            <a:r>
              <a:rPr lang="en-GB">
                <a:latin typeface="Arial" panose="020B0604020202020204" pitchFamily="34" charset="0"/>
                <a:cs typeface="Arial" panose="020B0604020202020204" pitchFamily="34" charset="0"/>
              </a:rPr>
              <a:t>Develop </a:t>
            </a:r>
            <a:r>
              <a:rPr lang="en-GB" b="1">
                <a:latin typeface="Arial" panose="020B0604020202020204" pitchFamily="34" charset="0"/>
                <a:cs typeface="Arial" panose="020B0604020202020204" pitchFamily="34" charset="0"/>
              </a:rPr>
              <a:t>Network Model </a:t>
            </a:r>
            <a:r>
              <a:rPr lang="en-GB">
                <a:latin typeface="Arial" panose="020B0604020202020204" pitchFamily="34" charset="0"/>
                <a:cs typeface="Arial" panose="020B0604020202020204" pitchFamily="34" charset="0"/>
              </a:rPr>
              <a:t>&amp; </a:t>
            </a:r>
            <a:r>
              <a:rPr lang="en-GB" b="1">
                <a:latin typeface="Arial" panose="020B0604020202020204" pitchFamily="34" charset="0"/>
                <a:cs typeface="Arial" panose="020B0604020202020204" pitchFamily="34" charset="0"/>
              </a:rPr>
              <a:t>Balancing Model</a:t>
            </a:r>
            <a:r>
              <a:rPr lang="en-GB">
                <a:latin typeface="Arial" panose="020B0604020202020204" pitchFamily="34" charset="0"/>
                <a:cs typeface="Arial" panose="020B0604020202020204" pitchFamily="34" charset="0"/>
              </a:rPr>
              <a:t> which can be incorporated into the Pathway Model </a:t>
            </a:r>
          </a:p>
          <a:p>
            <a:pPr>
              <a:lnSpc>
                <a:spcPct val="120000"/>
              </a:lnSpc>
            </a:pPr>
            <a:r>
              <a:rPr lang="en-GB">
                <a:latin typeface="Arial" panose="020B0604020202020204" pitchFamily="34" charset="0"/>
                <a:cs typeface="Arial" panose="020B0604020202020204" pitchFamily="34" charset="0"/>
              </a:rPr>
              <a:t>The aim is to include as much detail as possible while managing model size</a:t>
            </a:r>
          </a:p>
          <a:p>
            <a:pPr>
              <a:lnSpc>
                <a:spcPct val="120000"/>
              </a:lnSpc>
            </a:pPr>
            <a:r>
              <a:rPr lang="en-GB">
                <a:latin typeface="Arial" panose="020B0604020202020204" pitchFamily="34" charset="0"/>
                <a:cs typeface="Arial" panose="020B0604020202020204" pitchFamily="34" charset="0"/>
              </a:rPr>
              <a:t>Security of supply and reliability requirements will also be incorporated into the Pathway Model</a:t>
            </a:r>
          </a:p>
          <a:p>
            <a:pPr>
              <a:lnSpc>
                <a:spcPct val="120000"/>
              </a:lnSpc>
            </a:pPr>
            <a:r>
              <a:rPr lang="en-GB">
                <a:latin typeface="Arial" panose="020B0604020202020204" pitchFamily="34" charset="0"/>
                <a:cs typeface="Arial" panose="020B0604020202020204" pitchFamily="34" charset="0"/>
              </a:rPr>
              <a:t>Dedicated security of supply analysis will be carried out on the resulting portfolios from the Pathway Model, using the </a:t>
            </a:r>
            <a:r>
              <a:rPr lang="en-GB" b="1">
                <a:latin typeface="Arial" panose="020B0604020202020204" pitchFamily="34" charset="0"/>
                <a:cs typeface="Arial" panose="020B0604020202020204" pitchFamily="34" charset="0"/>
              </a:rPr>
              <a:t>Reliability Assessment Model</a:t>
            </a:r>
          </a:p>
        </p:txBody>
      </p:sp>
      <p:sp>
        <p:nvSpPr>
          <p:cNvPr id="4" name="TextBox 3">
            <a:extLst>
              <a:ext uri="{FF2B5EF4-FFF2-40B4-BE49-F238E27FC236}">
                <a16:creationId xmlns:a16="http://schemas.microsoft.com/office/drawing/2014/main" id="{912022AA-DD31-5F20-3B15-4E0A7AD49C91}"/>
              </a:ext>
            </a:extLst>
          </p:cNvPr>
          <p:cNvSpPr txBox="1"/>
          <p:nvPr/>
        </p:nvSpPr>
        <p:spPr>
          <a:xfrm>
            <a:off x="1038877" y="1822886"/>
            <a:ext cx="399190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Electricity Grid and H</a:t>
            </a:r>
            <a:r>
              <a:rPr lang="en-GB" sz="3600" kern="1200" baseline="-25000">
                <a:solidFill>
                  <a:srgbClr val="44546A"/>
                </a:solidFill>
                <a:latin typeface="Calibri" panose="020F0502020204030204"/>
              </a:rPr>
              <a:t>2</a:t>
            </a:r>
            <a:r>
              <a:rPr lang="en-GB" sz="3600" kern="1200">
                <a:solidFill>
                  <a:srgbClr val="44546A"/>
                </a:solidFill>
                <a:latin typeface="Calibri" panose="020F0502020204030204"/>
              </a:rPr>
              <a:t> Network Model </a:t>
            </a:r>
          </a:p>
        </p:txBody>
      </p:sp>
      <p:sp>
        <p:nvSpPr>
          <p:cNvPr id="5" name="TextBox 4">
            <a:extLst>
              <a:ext uri="{FF2B5EF4-FFF2-40B4-BE49-F238E27FC236}">
                <a16:creationId xmlns:a16="http://schemas.microsoft.com/office/drawing/2014/main" id="{4A6D7655-DD8A-9E1B-E460-7981D0F9C3A3}"/>
              </a:ext>
            </a:extLst>
          </p:cNvPr>
          <p:cNvSpPr txBox="1"/>
          <p:nvPr/>
        </p:nvSpPr>
        <p:spPr>
          <a:xfrm>
            <a:off x="4944303" y="9942128"/>
            <a:ext cx="312098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Reliability Model</a:t>
            </a:r>
          </a:p>
        </p:txBody>
      </p:sp>
      <p:sp>
        <p:nvSpPr>
          <p:cNvPr id="6" name="TextBox 5">
            <a:extLst>
              <a:ext uri="{FF2B5EF4-FFF2-40B4-BE49-F238E27FC236}">
                <a16:creationId xmlns:a16="http://schemas.microsoft.com/office/drawing/2014/main" id="{56000FD7-943E-474D-B5A3-4D95BFAA1536}"/>
              </a:ext>
            </a:extLst>
          </p:cNvPr>
          <p:cNvSpPr txBox="1"/>
          <p:nvPr/>
        </p:nvSpPr>
        <p:spPr>
          <a:xfrm>
            <a:off x="3936135" y="5327173"/>
            <a:ext cx="3473226" cy="2062103"/>
          </a:xfrm>
          <a:prstGeom prst="rect">
            <a:avLst/>
          </a:prstGeom>
          <a:noFill/>
        </p:spPr>
        <p:txBody>
          <a:bodyPr wrap="square">
            <a:spAutoFit/>
          </a:bodyPr>
          <a:lstStyle/>
          <a:p>
            <a:pPr marL="0" indent="0" algn="ctr" defTabSz="914400" hangingPunct="1">
              <a:lnSpc>
                <a:spcPct val="100000"/>
              </a:lnSpc>
              <a:spcBef>
                <a:spcPts val="0"/>
              </a:spcBef>
              <a:buSzTx/>
              <a:buNone/>
            </a:pPr>
            <a:r>
              <a:rPr lang="en-GB" sz="6400" kern="1200">
                <a:solidFill>
                  <a:srgbClr val="44546A"/>
                </a:solidFill>
                <a:latin typeface="Calibri" panose="020F0502020204030204"/>
              </a:rPr>
              <a:t>Pathway Model</a:t>
            </a:r>
          </a:p>
        </p:txBody>
      </p:sp>
      <p:sp>
        <p:nvSpPr>
          <p:cNvPr id="7" name="TextBox 6">
            <a:extLst>
              <a:ext uri="{FF2B5EF4-FFF2-40B4-BE49-F238E27FC236}">
                <a16:creationId xmlns:a16="http://schemas.microsoft.com/office/drawing/2014/main" id="{71B85114-E2C0-2411-D234-C2F360435081}"/>
              </a:ext>
            </a:extLst>
          </p:cNvPr>
          <p:cNvSpPr txBox="1"/>
          <p:nvPr/>
        </p:nvSpPr>
        <p:spPr>
          <a:xfrm>
            <a:off x="7026324" y="1816952"/>
            <a:ext cx="3473228"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Flexibility / Balancing Model  </a:t>
            </a:r>
          </a:p>
        </p:txBody>
      </p:sp>
      <p:pic>
        <p:nvPicPr>
          <p:cNvPr id="8" name="Graphic 7" descr="Network with solid fill">
            <a:extLst>
              <a:ext uri="{FF2B5EF4-FFF2-40B4-BE49-F238E27FC236}">
                <a16:creationId xmlns:a16="http://schemas.microsoft.com/office/drawing/2014/main" id="{8AD581A1-D8FB-C875-76EE-5F801D9A7C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2309" y="1664798"/>
            <a:ext cx="1585642" cy="1631872"/>
          </a:xfrm>
          <a:prstGeom prst="rect">
            <a:avLst/>
          </a:prstGeom>
        </p:spPr>
      </p:pic>
      <p:pic>
        <p:nvPicPr>
          <p:cNvPr id="9" name="Graphic 8" descr="Badge Tick with solid fill">
            <a:extLst>
              <a:ext uri="{FF2B5EF4-FFF2-40B4-BE49-F238E27FC236}">
                <a16:creationId xmlns:a16="http://schemas.microsoft.com/office/drawing/2014/main" id="{A20D482D-2623-A139-DF3B-2504CAC48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3213" y="9812477"/>
            <a:ext cx="1580898" cy="1580898"/>
          </a:xfrm>
          <a:prstGeom prst="rect">
            <a:avLst/>
          </a:prstGeom>
        </p:spPr>
      </p:pic>
      <p:pic>
        <p:nvPicPr>
          <p:cNvPr id="10" name="Graphic 9" descr="Scales of justice with solid fill">
            <a:extLst>
              <a:ext uri="{FF2B5EF4-FFF2-40B4-BE49-F238E27FC236}">
                <a16:creationId xmlns:a16="http://schemas.microsoft.com/office/drawing/2014/main" id="{AAEC7AAE-6BD5-AAB7-6B4B-752602A38E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7302" y="1754456"/>
            <a:ext cx="1319188" cy="1319188"/>
          </a:xfrm>
          <a:prstGeom prst="rect">
            <a:avLst/>
          </a:prstGeom>
        </p:spPr>
      </p:pic>
      <p:pic>
        <p:nvPicPr>
          <p:cNvPr id="11" name="Graphic 10" descr="Route (Two Pins With A Path) with solid fill">
            <a:extLst>
              <a:ext uri="{FF2B5EF4-FFF2-40B4-BE49-F238E27FC236}">
                <a16:creationId xmlns:a16="http://schemas.microsoft.com/office/drawing/2014/main" id="{76FD344E-CBB8-1861-8265-38BAE580A7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8121" y="5137263"/>
            <a:ext cx="2760086" cy="2760086"/>
          </a:xfrm>
          <a:prstGeom prst="rect">
            <a:avLst/>
          </a:prstGeom>
        </p:spPr>
      </p:pic>
      <p:pic>
        <p:nvPicPr>
          <p:cNvPr id="12" name="Graphic 11" descr="Arrow: Slight curve with solid fill">
            <a:extLst>
              <a:ext uri="{FF2B5EF4-FFF2-40B4-BE49-F238E27FC236}">
                <a16:creationId xmlns:a16="http://schemas.microsoft.com/office/drawing/2014/main" id="{19BFFCD3-B344-6F05-6AC5-7CD660FA59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090636">
            <a:off x="3565042" y="3757766"/>
            <a:ext cx="1828800" cy="1828800"/>
          </a:xfrm>
          <a:prstGeom prst="rect">
            <a:avLst/>
          </a:prstGeom>
        </p:spPr>
      </p:pic>
      <p:pic>
        <p:nvPicPr>
          <p:cNvPr id="13" name="Graphic 12" descr="Arrow: Clockwise curve with solid fill">
            <a:extLst>
              <a:ext uri="{FF2B5EF4-FFF2-40B4-BE49-F238E27FC236}">
                <a16:creationId xmlns:a16="http://schemas.microsoft.com/office/drawing/2014/main" id="{E688E4E5-880B-3CC8-F49A-BA55F8A7C5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940291">
            <a:off x="7917724" y="3786478"/>
            <a:ext cx="1828800" cy="1828800"/>
          </a:xfrm>
          <a:prstGeom prst="rect">
            <a:avLst/>
          </a:prstGeom>
        </p:spPr>
      </p:pic>
      <p:pic>
        <p:nvPicPr>
          <p:cNvPr id="14" name="Graphic 13" descr="Arrow: Straight with solid fill">
            <a:extLst>
              <a:ext uri="{FF2B5EF4-FFF2-40B4-BE49-F238E27FC236}">
                <a16:creationId xmlns:a16="http://schemas.microsoft.com/office/drawing/2014/main" id="{4C756B20-487D-0697-F36C-EC7C95049A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6012728" y="7797468"/>
            <a:ext cx="1828800" cy="1828800"/>
          </a:xfrm>
          <a:prstGeom prst="rect">
            <a:avLst/>
          </a:prstGeom>
        </p:spPr>
      </p:pic>
    </p:spTree>
    <p:extLst>
      <p:ext uri="{BB962C8B-B14F-4D97-AF65-F5344CB8AC3E}">
        <p14:creationId xmlns:p14="http://schemas.microsoft.com/office/powerpoint/2010/main" val="3573901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AD41-02E2-3E00-FFAC-FBF1D223F421}"/>
              </a:ext>
            </a:extLst>
          </p:cNvPr>
          <p:cNvSpPr>
            <a:spLocks noGrp="1"/>
          </p:cNvSpPr>
          <p:nvPr>
            <p:ph type="title"/>
          </p:nvPr>
        </p:nvSpPr>
        <p:spPr>
          <a:xfrm>
            <a:off x="13429681" y="1811548"/>
            <a:ext cx="9277918" cy="3519576"/>
          </a:xfrm>
        </p:spPr>
        <p:txBody>
          <a:bodyPr>
            <a:normAutofit/>
          </a:bodyPr>
          <a:lstStyle/>
          <a:p>
            <a:r>
              <a:rPr lang="en-IE" sz="7200"/>
              <a:t>Spine Models</a:t>
            </a:r>
          </a:p>
        </p:txBody>
      </p:sp>
      <p:sp>
        <p:nvSpPr>
          <p:cNvPr id="3" name="Content Placeholder 2">
            <a:extLst>
              <a:ext uri="{FF2B5EF4-FFF2-40B4-BE49-F238E27FC236}">
                <a16:creationId xmlns:a16="http://schemas.microsoft.com/office/drawing/2014/main" id="{B4913ECA-1BDC-F3A5-827E-ADE159D90FC4}"/>
              </a:ext>
            </a:extLst>
          </p:cNvPr>
          <p:cNvSpPr>
            <a:spLocks noGrp="1"/>
          </p:cNvSpPr>
          <p:nvPr>
            <p:ph idx="1"/>
          </p:nvPr>
        </p:nvSpPr>
        <p:spPr>
          <a:xfrm>
            <a:off x="13429681" y="5451895"/>
            <a:ext cx="9277918" cy="6902030"/>
          </a:xfrm>
        </p:spPr>
        <p:txBody>
          <a:bodyPr>
            <a:normAutofit fontScale="47500" lnSpcReduction="20000"/>
          </a:bodyPr>
          <a:lstStyle/>
          <a:p>
            <a:pPr>
              <a:lnSpc>
                <a:spcPct val="120000"/>
              </a:lnSpc>
            </a:pPr>
            <a:r>
              <a:rPr lang="en-GB">
                <a:latin typeface="Arial" panose="020B0604020202020204" pitchFamily="34" charset="0"/>
                <a:cs typeface="Arial" panose="020B0604020202020204" pitchFamily="34" charset="0"/>
              </a:rPr>
              <a:t>The core model for delivering the WP4 assessments and the final report is the </a:t>
            </a:r>
            <a:r>
              <a:rPr lang="en-GB" b="1">
                <a:latin typeface="Arial" panose="020B0604020202020204" pitchFamily="34" charset="0"/>
                <a:cs typeface="Arial" panose="020B0604020202020204" pitchFamily="34" charset="0"/>
              </a:rPr>
              <a:t>Pathway Model</a:t>
            </a:r>
          </a:p>
          <a:p>
            <a:pPr>
              <a:lnSpc>
                <a:spcPct val="120000"/>
              </a:lnSpc>
            </a:pPr>
            <a:r>
              <a:rPr lang="en-GB">
                <a:latin typeface="Arial" panose="020B0604020202020204" pitchFamily="34" charset="0"/>
                <a:cs typeface="Arial" panose="020B0604020202020204" pitchFamily="34" charset="0"/>
              </a:rPr>
              <a:t>Develop </a:t>
            </a:r>
            <a:r>
              <a:rPr lang="en-GB" b="1">
                <a:latin typeface="Arial" panose="020B0604020202020204" pitchFamily="34" charset="0"/>
                <a:cs typeface="Arial" panose="020B0604020202020204" pitchFamily="34" charset="0"/>
              </a:rPr>
              <a:t>Network Model </a:t>
            </a:r>
            <a:r>
              <a:rPr lang="en-GB">
                <a:latin typeface="Arial" panose="020B0604020202020204" pitchFamily="34" charset="0"/>
                <a:cs typeface="Arial" panose="020B0604020202020204" pitchFamily="34" charset="0"/>
              </a:rPr>
              <a:t>&amp; </a:t>
            </a:r>
            <a:r>
              <a:rPr lang="en-GB" b="1">
                <a:latin typeface="Arial" panose="020B0604020202020204" pitchFamily="34" charset="0"/>
                <a:cs typeface="Arial" panose="020B0604020202020204" pitchFamily="34" charset="0"/>
              </a:rPr>
              <a:t>Balancing Model</a:t>
            </a:r>
            <a:r>
              <a:rPr lang="en-GB">
                <a:latin typeface="Arial" panose="020B0604020202020204" pitchFamily="34" charset="0"/>
                <a:cs typeface="Arial" panose="020B0604020202020204" pitchFamily="34" charset="0"/>
              </a:rPr>
              <a:t> which can be incorporated into the Pathway Model </a:t>
            </a:r>
          </a:p>
          <a:p>
            <a:pPr>
              <a:lnSpc>
                <a:spcPct val="120000"/>
              </a:lnSpc>
            </a:pPr>
            <a:r>
              <a:rPr lang="en-GB">
                <a:latin typeface="Arial" panose="020B0604020202020204" pitchFamily="34" charset="0"/>
                <a:cs typeface="Arial" panose="020B0604020202020204" pitchFamily="34" charset="0"/>
              </a:rPr>
              <a:t>The aim is to include as much detail as possible while managing model size</a:t>
            </a:r>
          </a:p>
          <a:p>
            <a:pPr>
              <a:lnSpc>
                <a:spcPct val="120000"/>
              </a:lnSpc>
            </a:pPr>
            <a:r>
              <a:rPr lang="en-GB">
                <a:latin typeface="Arial" panose="020B0604020202020204" pitchFamily="34" charset="0"/>
                <a:cs typeface="Arial" panose="020B0604020202020204" pitchFamily="34" charset="0"/>
              </a:rPr>
              <a:t>Security of supply and reliability requirements will also be incorporated into the Pathway Model</a:t>
            </a:r>
          </a:p>
          <a:p>
            <a:pPr>
              <a:lnSpc>
                <a:spcPct val="120000"/>
              </a:lnSpc>
            </a:pPr>
            <a:r>
              <a:rPr lang="en-GB">
                <a:latin typeface="Arial" panose="020B0604020202020204" pitchFamily="34" charset="0"/>
                <a:cs typeface="Arial" panose="020B0604020202020204" pitchFamily="34" charset="0"/>
              </a:rPr>
              <a:t>Dedicated security of supply analysis will be carried out on the resulting portfolios from the Pathway Model, using the </a:t>
            </a:r>
            <a:r>
              <a:rPr lang="en-GB" b="1">
                <a:latin typeface="Arial" panose="020B0604020202020204" pitchFamily="34" charset="0"/>
                <a:cs typeface="Arial" panose="020B0604020202020204" pitchFamily="34" charset="0"/>
              </a:rPr>
              <a:t>Reliability Assessment Model</a:t>
            </a:r>
          </a:p>
        </p:txBody>
      </p:sp>
      <p:sp>
        <p:nvSpPr>
          <p:cNvPr id="4" name="TextBox 3">
            <a:extLst>
              <a:ext uri="{FF2B5EF4-FFF2-40B4-BE49-F238E27FC236}">
                <a16:creationId xmlns:a16="http://schemas.microsoft.com/office/drawing/2014/main" id="{912022AA-DD31-5F20-3B15-4E0A7AD49C91}"/>
              </a:ext>
            </a:extLst>
          </p:cNvPr>
          <p:cNvSpPr txBox="1"/>
          <p:nvPr/>
        </p:nvSpPr>
        <p:spPr>
          <a:xfrm>
            <a:off x="1038877" y="1822886"/>
            <a:ext cx="399190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Electricity Grid and H</a:t>
            </a:r>
            <a:r>
              <a:rPr lang="en-GB" sz="3600" kern="1200" baseline="-25000">
                <a:solidFill>
                  <a:srgbClr val="44546A"/>
                </a:solidFill>
                <a:latin typeface="Calibri" panose="020F0502020204030204"/>
              </a:rPr>
              <a:t>2</a:t>
            </a:r>
            <a:r>
              <a:rPr lang="en-GB" sz="3600" kern="1200">
                <a:solidFill>
                  <a:srgbClr val="44546A"/>
                </a:solidFill>
                <a:latin typeface="Calibri" panose="020F0502020204030204"/>
              </a:rPr>
              <a:t> Network Model </a:t>
            </a:r>
          </a:p>
        </p:txBody>
      </p:sp>
      <p:sp>
        <p:nvSpPr>
          <p:cNvPr id="5" name="TextBox 4">
            <a:extLst>
              <a:ext uri="{FF2B5EF4-FFF2-40B4-BE49-F238E27FC236}">
                <a16:creationId xmlns:a16="http://schemas.microsoft.com/office/drawing/2014/main" id="{4A6D7655-DD8A-9E1B-E460-7981D0F9C3A3}"/>
              </a:ext>
            </a:extLst>
          </p:cNvPr>
          <p:cNvSpPr txBox="1"/>
          <p:nvPr/>
        </p:nvSpPr>
        <p:spPr>
          <a:xfrm>
            <a:off x="4944303" y="9942128"/>
            <a:ext cx="3120982"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Reliability Model</a:t>
            </a:r>
          </a:p>
        </p:txBody>
      </p:sp>
      <p:sp>
        <p:nvSpPr>
          <p:cNvPr id="6" name="TextBox 5">
            <a:extLst>
              <a:ext uri="{FF2B5EF4-FFF2-40B4-BE49-F238E27FC236}">
                <a16:creationId xmlns:a16="http://schemas.microsoft.com/office/drawing/2014/main" id="{56000FD7-943E-474D-B5A3-4D95BFAA1536}"/>
              </a:ext>
            </a:extLst>
          </p:cNvPr>
          <p:cNvSpPr txBox="1"/>
          <p:nvPr/>
        </p:nvSpPr>
        <p:spPr>
          <a:xfrm>
            <a:off x="3936135" y="5327173"/>
            <a:ext cx="3473226" cy="2062103"/>
          </a:xfrm>
          <a:prstGeom prst="rect">
            <a:avLst/>
          </a:prstGeom>
          <a:noFill/>
        </p:spPr>
        <p:txBody>
          <a:bodyPr wrap="square">
            <a:spAutoFit/>
          </a:bodyPr>
          <a:lstStyle/>
          <a:p>
            <a:pPr marL="0" indent="0" algn="ctr" defTabSz="914400" hangingPunct="1">
              <a:lnSpc>
                <a:spcPct val="100000"/>
              </a:lnSpc>
              <a:spcBef>
                <a:spcPts val="0"/>
              </a:spcBef>
              <a:buSzTx/>
              <a:buNone/>
            </a:pPr>
            <a:r>
              <a:rPr lang="en-GB" sz="6400" kern="1200">
                <a:solidFill>
                  <a:srgbClr val="44546A"/>
                </a:solidFill>
                <a:latin typeface="Calibri" panose="020F0502020204030204"/>
              </a:rPr>
              <a:t>Pathway Model</a:t>
            </a:r>
          </a:p>
        </p:txBody>
      </p:sp>
      <p:sp>
        <p:nvSpPr>
          <p:cNvPr id="7" name="TextBox 6">
            <a:extLst>
              <a:ext uri="{FF2B5EF4-FFF2-40B4-BE49-F238E27FC236}">
                <a16:creationId xmlns:a16="http://schemas.microsoft.com/office/drawing/2014/main" id="{71B85114-E2C0-2411-D234-C2F360435081}"/>
              </a:ext>
            </a:extLst>
          </p:cNvPr>
          <p:cNvSpPr txBox="1"/>
          <p:nvPr/>
        </p:nvSpPr>
        <p:spPr>
          <a:xfrm>
            <a:off x="7026324" y="1816952"/>
            <a:ext cx="3473228" cy="1200329"/>
          </a:xfrm>
          <a:prstGeom prst="rect">
            <a:avLst/>
          </a:prstGeom>
          <a:noFill/>
        </p:spPr>
        <p:txBody>
          <a:bodyPr wrap="square">
            <a:spAutoFit/>
          </a:bodyPr>
          <a:lstStyle/>
          <a:p>
            <a:pPr marL="0" indent="0" algn="ctr" defTabSz="914400" hangingPunct="1">
              <a:lnSpc>
                <a:spcPct val="100000"/>
              </a:lnSpc>
              <a:spcBef>
                <a:spcPts val="0"/>
              </a:spcBef>
              <a:buSzTx/>
              <a:buNone/>
            </a:pPr>
            <a:r>
              <a:rPr lang="en-GB" sz="3600" kern="1200">
                <a:solidFill>
                  <a:srgbClr val="44546A"/>
                </a:solidFill>
                <a:latin typeface="Calibri" panose="020F0502020204030204"/>
              </a:rPr>
              <a:t>Flexibility / Balancing Model  </a:t>
            </a:r>
          </a:p>
        </p:txBody>
      </p:sp>
      <p:pic>
        <p:nvPicPr>
          <p:cNvPr id="8" name="Graphic 7" descr="Network with solid fill">
            <a:extLst>
              <a:ext uri="{FF2B5EF4-FFF2-40B4-BE49-F238E27FC236}">
                <a16:creationId xmlns:a16="http://schemas.microsoft.com/office/drawing/2014/main" id="{8AD581A1-D8FB-C875-76EE-5F801D9A7C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2309" y="1664798"/>
            <a:ext cx="1585642" cy="1631872"/>
          </a:xfrm>
          <a:prstGeom prst="rect">
            <a:avLst/>
          </a:prstGeom>
        </p:spPr>
      </p:pic>
      <p:pic>
        <p:nvPicPr>
          <p:cNvPr id="9" name="Graphic 8" descr="Badge Tick with solid fill">
            <a:extLst>
              <a:ext uri="{FF2B5EF4-FFF2-40B4-BE49-F238E27FC236}">
                <a16:creationId xmlns:a16="http://schemas.microsoft.com/office/drawing/2014/main" id="{A20D482D-2623-A139-DF3B-2504CAC486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3213" y="9812477"/>
            <a:ext cx="1580898" cy="1580898"/>
          </a:xfrm>
          <a:prstGeom prst="rect">
            <a:avLst/>
          </a:prstGeom>
        </p:spPr>
      </p:pic>
      <p:pic>
        <p:nvPicPr>
          <p:cNvPr id="10" name="Graphic 9" descr="Scales of justice with solid fill">
            <a:extLst>
              <a:ext uri="{FF2B5EF4-FFF2-40B4-BE49-F238E27FC236}">
                <a16:creationId xmlns:a16="http://schemas.microsoft.com/office/drawing/2014/main" id="{AAEC7AAE-6BD5-AAB7-6B4B-752602A38E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97302" y="1754456"/>
            <a:ext cx="1319188" cy="1319188"/>
          </a:xfrm>
          <a:prstGeom prst="rect">
            <a:avLst/>
          </a:prstGeom>
        </p:spPr>
      </p:pic>
      <p:pic>
        <p:nvPicPr>
          <p:cNvPr id="11" name="Graphic 10" descr="Route (Two Pins With A Path) with solid fill">
            <a:extLst>
              <a:ext uri="{FF2B5EF4-FFF2-40B4-BE49-F238E27FC236}">
                <a16:creationId xmlns:a16="http://schemas.microsoft.com/office/drawing/2014/main" id="{76FD344E-CBB8-1861-8265-38BAE580A7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8121" y="5137263"/>
            <a:ext cx="2760086" cy="2760086"/>
          </a:xfrm>
          <a:prstGeom prst="rect">
            <a:avLst/>
          </a:prstGeom>
        </p:spPr>
      </p:pic>
      <p:pic>
        <p:nvPicPr>
          <p:cNvPr id="12" name="Graphic 11" descr="Arrow: Slight curve with solid fill">
            <a:extLst>
              <a:ext uri="{FF2B5EF4-FFF2-40B4-BE49-F238E27FC236}">
                <a16:creationId xmlns:a16="http://schemas.microsoft.com/office/drawing/2014/main" id="{19BFFCD3-B344-6F05-6AC5-7CD660FA59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3090636">
            <a:off x="3565042" y="3757766"/>
            <a:ext cx="1828800" cy="1828800"/>
          </a:xfrm>
          <a:prstGeom prst="rect">
            <a:avLst/>
          </a:prstGeom>
        </p:spPr>
      </p:pic>
      <p:pic>
        <p:nvPicPr>
          <p:cNvPr id="13" name="Graphic 12" descr="Arrow: Clockwise curve with solid fill">
            <a:extLst>
              <a:ext uri="{FF2B5EF4-FFF2-40B4-BE49-F238E27FC236}">
                <a16:creationId xmlns:a16="http://schemas.microsoft.com/office/drawing/2014/main" id="{E688E4E5-880B-3CC8-F49A-BA55F8A7C5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3940291">
            <a:off x="7917724" y="3786478"/>
            <a:ext cx="1828800" cy="1828800"/>
          </a:xfrm>
          <a:prstGeom prst="rect">
            <a:avLst/>
          </a:prstGeom>
        </p:spPr>
      </p:pic>
      <p:pic>
        <p:nvPicPr>
          <p:cNvPr id="14" name="Graphic 13" descr="Arrow: Straight with solid fill">
            <a:extLst>
              <a:ext uri="{FF2B5EF4-FFF2-40B4-BE49-F238E27FC236}">
                <a16:creationId xmlns:a16="http://schemas.microsoft.com/office/drawing/2014/main" id="{4C756B20-487D-0697-F36C-EC7C95049A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6200000">
            <a:off x="6012728" y="7797468"/>
            <a:ext cx="1828800" cy="1828800"/>
          </a:xfrm>
          <a:prstGeom prst="rect">
            <a:avLst/>
          </a:prstGeom>
        </p:spPr>
      </p:pic>
    </p:spTree>
    <p:extLst>
      <p:ext uri="{BB962C8B-B14F-4D97-AF65-F5344CB8AC3E}">
        <p14:creationId xmlns:p14="http://schemas.microsoft.com/office/powerpoint/2010/main" val="1447167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B200-6AD0-F3E8-C1C2-CABF3867EB44}"/>
              </a:ext>
            </a:extLst>
          </p:cNvPr>
          <p:cNvSpPr>
            <a:spLocks noGrp="1"/>
          </p:cNvSpPr>
          <p:nvPr>
            <p:ph type="title"/>
          </p:nvPr>
        </p:nvSpPr>
        <p:spPr/>
        <p:txBody>
          <a:bodyPr/>
          <a:lstStyle/>
          <a:p>
            <a:r>
              <a:rPr lang="en-IE" dirty="0">
                <a:cs typeface="Calibri"/>
              </a:rPr>
              <a:t>Hydrogen End-Uses</a:t>
            </a:r>
            <a:endParaRPr lang="en-IE" dirty="0"/>
          </a:p>
        </p:txBody>
      </p:sp>
      <p:sp>
        <p:nvSpPr>
          <p:cNvPr id="4" name="Text Placeholder 3">
            <a:extLst>
              <a:ext uri="{FF2B5EF4-FFF2-40B4-BE49-F238E27FC236}">
                <a16:creationId xmlns:a16="http://schemas.microsoft.com/office/drawing/2014/main" id="{6E00CFF2-C750-8C05-B60D-F09426B782D1}"/>
              </a:ext>
            </a:extLst>
          </p:cNvPr>
          <p:cNvSpPr>
            <a:spLocks noGrp="1"/>
          </p:cNvSpPr>
          <p:nvPr>
            <p:ph type="body" sz="quarter" idx="12"/>
          </p:nvPr>
        </p:nvSpPr>
        <p:spPr>
          <a:xfrm>
            <a:off x="977027" y="3232150"/>
            <a:ext cx="12073954" cy="8644021"/>
          </a:xfrm>
        </p:spPr>
        <p:txBody>
          <a:bodyPr vert="horz" lIns="91440" tIns="45720" rIns="91440" bIns="45720" rtlCol="0" anchor="t">
            <a:noAutofit/>
          </a:bodyPr>
          <a:lstStyle/>
          <a:p>
            <a:pPr marL="457200" indent="-457200" algn="l">
              <a:buClr>
                <a:srgbClr val="92D050"/>
              </a:buClr>
              <a:buFont typeface="Arial" panose="020B0604020202020204" pitchFamily="34" charset="0"/>
              <a:buChar char="•"/>
            </a:pPr>
            <a:r>
              <a:rPr lang="en-IE" sz="3500" b="0" i="0" dirty="0">
                <a:effectLst/>
                <a:latin typeface="Arial"/>
              </a:rPr>
              <a:t>The deployment of renewable hydrogen in Ireland will focus on </a:t>
            </a:r>
            <a:r>
              <a:rPr lang="en-IE" sz="3500" b="1" dirty="0">
                <a:latin typeface="Arial"/>
              </a:rPr>
              <a:t>hard-to-decarbonise</a:t>
            </a:r>
            <a:r>
              <a:rPr lang="en-IE" sz="3500" b="1" i="0" dirty="0">
                <a:effectLst/>
                <a:latin typeface="Arial"/>
              </a:rPr>
              <a:t> sectors </a:t>
            </a:r>
            <a:r>
              <a:rPr lang="en-IE" sz="3500" b="0" i="0" dirty="0">
                <a:effectLst/>
                <a:latin typeface="Arial"/>
              </a:rPr>
              <a:t>where energy efficiency and direct electrification are not feasible or cost-effective solutions.</a:t>
            </a:r>
          </a:p>
          <a:p>
            <a:pPr marL="457200" indent="-457200" algn="l">
              <a:buClr>
                <a:srgbClr val="92D050"/>
              </a:buClr>
              <a:buFont typeface="Arial" panose="020B0604020202020204" pitchFamily="34" charset="0"/>
              <a:buChar char="•"/>
            </a:pPr>
            <a:endParaRPr lang="en-IE" sz="3500" b="0" i="0" dirty="0">
              <a:effectLst/>
              <a:latin typeface="Arial" panose="020B0604020202020204" pitchFamily="34" charset="0"/>
            </a:endParaRPr>
          </a:p>
          <a:p>
            <a:pPr marL="457200" indent="-457200" algn="l">
              <a:buClr>
                <a:srgbClr val="92D050"/>
              </a:buClr>
              <a:buFont typeface="Arial" panose="020B0604020202020204" pitchFamily="34" charset="0"/>
              <a:buChar char="•"/>
            </a:pPr>
            <a:r>
              <a:rPr lang="en-IE" sz="3500" b="0" i="0" dirty="0">
                <a:effectLst/>
                <a:latin typeface="Arial"/>
              </a:rPr>
              <a:t>Heavy duty transport applications are anticipated to be</a:t>
            </a:r>
            <a:r>
              <a:rPr lang="en-IE" sz="3500" b="1" i="0" dirty="0">
                <a:effectLst/>
                <a:latin typeface="Arial"/>
              </a:rPr>
              <a:t> the first </a:t>
            </a:r>
            <a:r>
              <a:rPr lang="en-IE" sz="3500" dirty="0">
                <a:latin typeface="Arial"/>
              </a:rPr>
              <a:t>end-use</a:t>
            </a:r>
            <a:r>
              <a:rPr lang="en-IE" sz="3500" b="0" i="0" dirty="0">
                <a:effectLst/>
                <a:latin typeface="Arial"/>
              </a:rPr>
              <a:t> sectors to develop, followed closely </a:t>
            </a:r>
            <a:r>
              <a:rPr lang="en-IE" sz="3500" b="1" i="0" dirty="0">
                <a:effectLst/>
                <a:latin typeface="Arial"/>
              </a:rPr>
              <a:t>by industry and flexible power generation.</a:t>
            </a:r>
          </a:p>
          <a:p>
            <a:pPr marL="457200" indent="-457200" algn="l">
              <a:buClr>
                <a:srgbClr val="92D050"/>
              </a:buClr>
              <a:buFont typeface="Arial" panose="020B0604020202020204" pitchFamily="34" charset="0"/>
              <a:buChar char="•"/>
            </a:pPr>
            <a:endParaRPr lang="en-IE" sz="3500" dirty="0">
              <a:latin typeface="Arial" panose="020B0604020202020204" pitchFamily="34" charset="0"/>
            </a:endParaRPr>
          </a:p>
          <a:p>
            <a:pPr marL="457200" indent="-457200" algn="l">
              <a:buClr>
                <a:srgbClr val="92D050"/>
              </a:buClr>
              <a:buFont typeface="Arial" panose="020B0604020202020204" pitchFamily="34" charset="0"/>
              <a:buChar char="•"/>
            </a:pPr>
            <a:r>
              <a:rPr lang="en-IE" sz="3500" b="1" i="0" dirty="0">
                <a:effectLst/>
                <a:latin typeface="Arial" panose="020B0604020202020204" pitchFamily="34" charset="0"/>
              </a:rPr>
              <a:t>Aviation and maritime </a:t>
            </a:r>
            <a:r>
              <a:rPr lang="en-IE" sz="3500" b="0" i="0" dirty="0">
                <a:effectLst/>
                <a:latin typeface="Arial" panose="020B0604020202020204" pitchFamily="34" charset="0"/>
              </a:rPr>
              <a:t>are expected to be large high priority end-users but these sectors will take longer to develop.</a:t>
            </a:r>
          </a:p>
          <a:p>
            <a:pPr marL="457200" indent="-457200" algn="l">
              <a:buClr>
                <a:srgbClr val="92D050"/>
              </a:buClr>
              <a:buFont typeface="Arial" panose="020B0604020202020204" pitchFamily="34" charset="0"/>
              <a:buChar char="•"/>
            </a:pPr>
            <a:endParaRPr lang="en-IE" sz="3500" dirty="0">
              <a:latin typeface="Arial" panose="020B0604020202020204" pitchFamily="34" charset="0"/>
            </a:endParaRPr>
          </a:p>
          <a:p>
            <a:pPr marL="457200" indent="-457200" algn="l">
              <a:buClr>
                <a:srgbClr val="92D050"/>
              </a:buClr>
              <a:buFont typeface="Arial" panose="020B0604020202020204" pitchFamily="34" charset="0"/>
              <a:buChar char="•"/>
            </a:pPr>
            <a:r>
              <a:rPr lang="en-IE" sz="3500" i="0" dirty="0">
                <a:effectLst/>
                <a:latin typeface="Arial" panose="020B0604020202020204" pitchFamily="34" charset="0"/>
              </a:rPr>
              <a:t>Future work is needed to better understand the needs of potential end-use sectors</a:t>
            </a:r>
            <a:r>
              <a:rPr lang="en-IE" sz="3500" b="0" i="0" dirty="0">
                <a:effectLst/>
                <a:latin typeface="Arial" panose="020B0604020202020204" pitchFamily="34" charset="0"/>
              </a:rPr>
              <a:t>, and the role that renewable hydrogen can play in an integrated net zero energy system</a:t>
            </a:r>
          </a:p>
          <a:p>
            <a:endParaRPr lang="en-IE" sz="3500" dirty="0"/>
          </a:p>
        </p:txBody>
      </p:sp>
      <p:pic>
        <p:nvPicPr>
          <p:cNvPr id="3" name="Picture 2">
            <a:extLst>
              <a:ext uri="{FF2B5EF4-FFF2-40B4-BE49-F238E27FC236}">
                <a16:creationId xmlns:a16="http://schemas.microsoft.com/office/drawing/2014/main" id="{512BE47B-13BD-D6CD-CB95-80213397ED3B}"/>
              </a:ext>
            </a:extLst>
          </p:cNvPr>
          <p:cNvPicPr>
            <a:picLocks noChangeAspect="1"/>
          </p:cNvPicPr>
          <p:nvPr/>
        </p:nvPicPr>
        <p:blipFill>
          <a:blip r:embed="rId2"/>
          <a:stretch>
            <a:fillRect/>
          </a:stretch>
        </p:blipFill>
        <p:spPr>
          <a:xfrm>
            <a:off x="13550771" y="3073899"/>
            <a:ext cx="10461190" cy="4136926"/>
          </a:xfrm>
          <a:prstGeom prst="rect">
            <a:avLst/>
          </a:prstGeom>
        </p:spPr>
      </p:pic>
      <p:pic>
        <p:nvPicPr>
          <p:cNvPr id="8" name="Picture 7">
            <a:extLst>
              <a:ext uri="{FF2B5EF4-FFF2-40B4-BE49-F238E27FC236}">
                <a16:creationId xmlns:a16="http://schemas.microsoft.com/office/drawing/2014/main" id="{EE9161ED-05A2-430A-9351-D80FC1D8138F}"/>
              </a:ext>
            </a:extLst>
          </p:cNvPr>
          <p:cNvPicPr>
            <a:picLocks noChangeAspect="1"/>
          </p:cNvPicPr>
          <p:nvPr/>
        </p:nvPicPr>
        <p:blipFill>
          <a:blip r:embed="rId3"/>
          <a:stretch>
            <a:fillRect/>
          </a:stretch>
        </p:blipFill>
        <p:spPr>
          <a:xfrm>
            <a:off x="13550771" y="7043086"/>
            <a:ext cx="10461189" cy="6240796"/>
          </a:xfrm>
          <a:prstGeom prst="rect">
            <a:avLst/>
          </a:prstGeom>
        </p:spPr>
      </p:pic>
    </p:spTree>
    <p:extLst>
      <p:ext uri="{BB962C8B-B14F-4D97-AF65-F5344CB8AC3E}">
        <p14:creationId xmlns:p14="http://schemas.microsoft.com/office/powerpoint/2010/main" val="17021823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B200-6AD0-F3E8-C1C2-CABF3867EB44}"/>
              </a:ext>
            </a:extLst>
          </p:cNvPr>
          <p:cNvSpPr>
            <a:spLocks noGrp="1"/>
          </p:cNvSpPr>
          <p:nvPr>
            <p:ph type="title"/>
          </p:nvPr>
        </p:nvSpPr>
        <p:spPr>
          <a:xfrm>
            <a:off x="1441450" y="946150"/>
            <a:ext cx="19325056" cy="2286000"/>
          </a:xfrm>
        </p:spPr>
        <p:txBody>
          <a:bodyPr anchor="t">
            <a:normAutofit/>
          </a:bodyPr>
          <a:lstStyle/>
          <a:p>
            <a:r>
              <a:rPr lang="en-IE" dirty="0"/>
              <a:t>Hydrogen End Uses</a:t>
            </a:r>
          </a:p>
        </p:txBody>
      </p:sp>
      <p:pic>
        <p:nvPicPr>
          <p:cNvPr id="9" name="Picture 8">
            <a:extLst>
              <a:ext uri="{FF2B5EF4-FFF2-40B4-BE49-F238E27FC236}">
                <a16:creationId xmlns:a16="http://schemas.microsoft.com/office/drawing/2014/main" id="{DE2B56B8-A384-94F2-4512-754D47215478}"/>
              </a:ext>
            </a:extLst>
          </p:cNvPr>
          <p:cNvPicPr>
            <a:picLocks noChangeAspect="1"/>
          </p:cNvPicPr>
          <p:nvPr/>
        </p:nvPicPr>
        <p:blipFill>
          <a:blip r:embed="rId2"/>
          <a:stretch>
            <a:fillRect/>
          </a:stretch>
        </p:blipFill>
        <p:spPr>
          <a:xfrm>
            <a:off x="11862377" y="3232150"/>
            <a:ext cx="11233150" cy="7919370"/>
          </a:xfrm>
          <a:prstGeom prst="rect">
            <a:avLst/>
          </a:prstGeom>
          <a:noFill/>
        </p:spPr>
      </p:pic>
      <p:sp>
        <p:nvSpPr>
          <p:cNvPr id="14" name="Text Placeholder 3">
            <a:extLst>
              <a:ext uri="{FF2B5EF4-FFF2-40B4-BE49-F238E27FC236}">
                <a16:creationId xmlns:a16="http://schemas.microsoft.com/office/drawing/2014/main" id="{EE40F507-9D7C-1AC5-E4D3-C5D76AC6823A}"/>
              </a:ext>
            </a:extLst>
          </p:cNvPr>
          <p:cNvSpPr>
            <a:spLocks noGrp="1"/>
          </p:cNvSpPr>
          <p:nvPr>
            <p:ph type="body" sz="quarter" idx="12"/>
          </p:nvPr>
        </p:nvSpPr>
        <p:spPr>
          <a:xfrm>
            <a:off x="1462298" y="3555999"/>
            <a:ext cx="9856787" cy="8644021"/>
          </a:xfrm>
        </p:spPr>
        <p:txBody>
          <a:bodyPr>
            <a:normAutofit/>
          </a:bodyPr>
          <a:lstStyle/>
          <a:p>
            <a:pPr marL="857250" indent="-857250" algn="l">
              <a:buClr>
                <a:srgbClr val="92D050"/>
              </a:buClr>
              <a:buFont typeface="Arial" panose="020B0604020202020204" pitchFamily="34" charset="0"/>
              <a:buChar char="•"/>
            </a:pPr>
            <a:r>
              <a:rPr lang="en-IE" sz="3500" b="0" i="0" dirty="0">
                <a:effectLst/>
                <a:latin typeface="Arial" panose="020B0604020202020204" pitchFamily="34" charset="0"/>
              </a:rPr>
              <a:t>Indicative projections estimate that Ireland’s domestic hydrogen energy  demand needs could equate to between </a:t>
            </a:r>
            <a:r>
              <a:rPr lang="en-IE" sz="3500" b="1" i="0" dirty="0">
                <a:effectLst/>
                <a:latin typeface="Arial" panose="020B0604020202020204" pitchFamily="34" charset="0"/>
              </a:rPr>
              <a:t>4.6 and 39 TWh by 2050</a:t>
            </a:r>
            <a:r>
              <a:rPr lang="en-IE" sz="3500" b="0" i="0" dirty="0">
                <a:effectLst/>
                <a:latin typeface="Arial" panose="020B0604020202020204" pitchFamily="34" charset="0"/>
              </a:rPr>
              <a:t>. </a:t>
            </a:r>
          </a:p>
          <a:p>
            <a:pPr marL="857250" indent="-857250" algn="l">
              <a:buClr>
                <a:srgbClr val="92D050"/>
              </a:buClr>
              <a:buFont typeface="Arial" panose="020B0604020202020204" pitchFamily="34" charset="0"/>
              <a:buChar char="•"/>
            </a:pPr>
            <a:endParaRPr lang="en-IE" sz="3500" dirty="0">
              <a:latin typeface="Arial" panose="020B0604020202020204" pitchFamily="34" charset="0"/>
            </a:endParaRPr>
          </a:p>
          <a:p>
            <a:pPr marL="857250" indent="-857250" algn="l">
              <a:buClr>
                <a:srgbClr val="92D050"/>
              </a:buClr>
              <a:buFont typeface="Arial" panose="020B0604020202020204" pitchFamily="34" charset="0"/>
              <a:buChar char="•"/>
            </a:pPr>
            <a:r>
              <a:rPr lang="en-IE" sz="3500" b="0" i="0" dirty="0">
                <a:effectLst/>
                <a:latin typeface="Arial" panose="020B0604020202020204" pitchFamily="34" charset="0"/>
              </a:rPr>
              <a:t>When including non-domestic energy needs such as International </a:t>
            </a:r>
            <a:r>
              <a:rPr lang="en-IE" sz="3500" b="1" i="0" dirty="0">
                <a:effectLst/>
                <a:latin typeface="Arial" panose="020B0604020202020204" pitchFamily="34" charset="0"/>
              </a:rPr>
              <a:t>Aviation and Shipping</a:t>
            </a:r>
            <a:r>
              <a:rPr lang="en-IE" sz="3500" b="0" i="0" dirty="0">
                <a:effectLst/>
                <a:latin typeface="Arial" panose="020B0604020202020204" pitchFamily="34" charset="0"/>
              </a:rPr>
              <a:t>, these values could rise to between </a:t>
            </a:r>
            <a:r>
              <a:rPr lang="en-IE" sz="3500" b="1" i="0" dirty="0">
                <a:effectLst/>
                <a:latin typeface="Arial" panose="020B0604020202020204" pitchFamily="34" charset="0"/>
              </a:rPr>
              <a:t>19.8 to 74.6 TWh</a:t>
            </a:r>
            <a:r>
              <a:rPr lang="en-IE" sz="3500" b="0" i="0" dirty="0">
                <a:effectLst/>
                <a:latin typeface="Arial" panose="020B0604020202020204" pitchFamily="34" charset="0"/>
              </a:rPr>
              <a:t>. </a:t>
            </a:r>
          </a:p>
          <a:p>
            <a:pPr marL="857250" indent="-857250" algn="l">
              <a:buClr>
                <a:srgbClr val="92D050"/>
              </a:buClr>
              <a:buFont typeface="Arial" panose="020B0604020202020204" pitchFamily="34" charset="0"/>
              <a:buChar char="•"/>
            </a:pPr>
            <a:endParaRPr lang="en-IE" sz="3500" dirty="0">
              <a:latin typeface="Arial" panose="020B0604020202020204" pitchFamily="34" charset="0"/>
            </a:endParaRPr>
          </a:p>
          <a:p>
            <a:pPr marL="857250" indent="-857250" algn="l">
              <a:buClr>
                <a:srgbClr val="92D050"/>
              </a:buClr>
              <a:buFont typeface="Arial" panose="020B0604020202020204" pitchFamily="34" charset="0"/>
              <a:buChar char="•"/>
            </a:pPr>
            <a:r>
              <a:rPr lang="en-IE" sz="3500" b="0" i="0" dirty="0">
                <a:effectLst/>
                <a:latin typeface="Arial" panose="020B0604020202020204" pitchFamily="34" charset="0"/>
              </a:rPr>
              <a:t>This wide range demonstrates the significant uncertainties which exist due to the </a:t>
            </a:r>
            <a:r>
              <a:rPr lang="en-IE" sz="3500" b="1" i="0" dirty="0">
                <a:effectLst/>
                <a:latin typeface="Arial" panose="020B0604020202020204" pitchFamily="34" charset="0"/>
              </a:rPr>
              <a:t>nascent  nature of the market</a:t>
            </a:r>
            <a:r>
              <a:rPr lang="en-IE" sz="3500" b="0" i="0" dirty="0">
                <a:effectLst/>
                <a:latin typeface="Arial" panose="020B0604020202020204" pitchFamily="34" charset="0"/>
              </a:rPr>
              <a:t>.</a:t>
            </a:r>
          </a:p>
        </p:txBody>
      </p:sp>
    </p:spTree>
    <p:extLst>
      <p:ext uri="{BB962C8B-B14F-4D97-AF65-F5344CB8AC3E}">
        <p14:creationId xmlns:p14="http://schemas.microsoft.com/office/powerpoint/2010/main" val="11443322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0FCC-5459-67CE-47F5-CCDFB50D1213}"/>
              </a:ext>
            </a:extLst>
          </p:cNvPr>
          <p:cNvSpPr>
            <a:spLocks noGrp="1"/>
          </p:cNvSpPr>
          <p:nvPr>
            <p:ph type="title"/>
          </p:nvPr>
        </p:nvSpPr>
        <p:spPr/>
        <p:txBody>
          <a:bodyPr>
            <a:normAutofit/>
          </a:bodyPr>
          <a:lstStyle/>
          <a:p>
            <a:r>
              <a:rPr lang="en-IE" dirty="0"/>
              <a:t>Transportation &amp; Storage (1)</a:t>
            </a:r>
          </a:p>
        </p:txBody>
      </p:sp>
      <p:sp>
        <p:nvSpPr>
          <p:cNvPr id="4" name="Text Placeholder 3">
            <a:extLst>
              <a:ext uri="{FF2B5EF4-FFF2-40B4-BE49-F238E27FC236}">
                <a16:creationId xmlns:a16="http://schemas.microsoft.com/office/drawing/2014/main" id="{16C32454-4DF2-C611-A432-872981FE0C3E}"/>
              </a:ext>
            </a:extLst>
          </p:cNvPr>
          <p:cNvSpPr>
            <a:spLocks noGrp="1"/>
          </p:cNvSpPr>
          <p:nvPr>
            <p:ph type="body" sz="quarter" idx="12"/>
          </p:nvPr>
        </p:nvSpPr>
        <p:spPr>
          <a:xfrm>
            <a:off x="697214" y="2947781"/>
            <a:ext cx="12878640" cy="9334273"/>
          </a:xfrm>
        </p:spPr>
        <p:txBody>
          <a:bodyPr>
            <a:noAutofit/>
          </a:bodyPr>
          <a:lstStyle/>
          <a:p>
            <a:pPr marL="742950" lvl="1" indent="-742950">
              <a:buFont typeface="Arial" panose="020B0604020202020204" pitchFamily="34" charset="0"/>
              <a:buChar char="•"/>
            </a:pPr>
            <a:r>
              <a:rPr lang="en-IE" sz="3500" dirty="0"/>
              <a:t>Hydrogen networks will take time to develop. Initial hydrogen applications are therefore likely to utilise compressed tankering solutions. </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b="1" dirty="0"/>
              <a:t>Hydrogen networks will be  more efficient </a:t>
            </a:r>
            <a:r>
              <a:rPr lang="en-IE" sz="3500" dirty="0"/>
              <a:t>as the sector develops. Infrastructure is expected to roll out initially across a small number of </a:t>
            </a:r>
            <a:r>
              <a:rPr lang="en-IE" sz="3500" b="1" dirty="0"/>
              <a:t>regional clusters </a:t>
            </a:r>
            <a:r>
              <a:rPr lang="en-IE" sz="3500" dirty="0"/>
              <a:t>where production, high priority demand and large-scale storage are co-located.</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dirty="0"/>
              <a:t>Where feasible, </a:t>
            </a:r>
            <a:r>
              <a:rPr lang="en-IE" sz="3500" b="1" dirty="0"/>
              <a:t>repurposing existing natural gas pipeline infrastructure to hydrogen is favourable</a:t>
            </a:r>
            <a:r>
              <a:rPr lang="en-IE" sz="3500" dirty="0"/>
              <a:t>.</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dirty="0"/>
              <a:t>A </a:t>
            </a:r>
            <a:r>
              <a:rPr lang="en-IE" sz="3500" b="1" dirty="0"/>
              <a:t>network transition plan </a:t>
            </a:r>
            <a:r>
              <a:rPr lang="en-IE" sz="3500" dirty="0"/>
              <a:t>should be developed to determine how the existing gas network pipelines can be repurposed to support the needs of the hydrogen sector, whilst taking due consideration of existing needs</a:t>
            </a:r>
          </a:p>
        </p:txBody>
      </p:sp>
      <p:pic>
        <p:nvPicPr>
          <p:cNvPr id="6" name="Picture 5">
            <a:extLst>
              <a:ext uri="{FF2B5EF4-FFF2-40B4-BE49-F238E27FC236}">
                <a16:creationId xmlns:a16="http://schemas.microsoft.com/office/drawing/2014/main" id="{FF967FBB-7FC7-54A3-ACBA-03E7C700A79F}"/>
              </a:ext>
            </a:extLst>
          </p:cNvPr>
          <p:cNvPicPr>
            <a:picLocks noChangeAspect="1"/>
          </p:cNvPicPr>
          <p:nvPr/>
        </p:nvPicPr>
        <p:blipFill>
          <a:blip r:embed="rId2"/>
          <a:stretch>
            <a:fillRect/>
          </a:stretch>
        </p:blipFill>
        <p:spPr>
          <a:xfrm>
            <a:off x="14033054" y="4795227"/>
            <a:ext cx="9196532" cy="5639382"/>
          </a:xfrm>
          <a:prstGeom prst="rect">
            <a:avLst/>
          </a:prstGeom>
        </p:spPr>
      </p:pic>
    </p:spTree>
    <p:extLst>
      <p:ext uri="{BB962C8B-B14F-4D97-AF65-F5344CB8AC3E}">
        <p14:creationId xmlns:p14="http://schemas.microsoft.com/office/powerpoint/2010/main" val="16715796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0FCC-5459-67CE-47F5-CCDFB50D1213}"/>
              </a:ext>
            </a:extLst>
          </p:cNvPr>
          <p:cNvSpPr>
            <a:spLocks noGrp="1"/>
          </p:cNvSpPr>
          <p:nvPr>
            <p:ph type="title"/>
          </p:nvPr>
        </p:nvSpPr>
        <p:spPr/>
        <p:txBody>
          <a:bodyPr>
            <a:normAutofit/>
          </a:bodyPr>
          <a:lstStyle/>
          <a:p>
            <a:r>
              <a:rPr lang="en-IE" dirty="0"/>
              <a:t>Transportation &amp; Storage (2)</a:t>
            </a:r>
          </a:p>
        </p:txBody>
      </p:sp>
      <p:pic>
        <p:nvPicPr>
          <p:cNvPr id="8" name="Picture 7">
            <a:extLst>
              <a:ext uri="{FF2B5EF4-FFF2-40B4-BE49-F238E27FC236}">
                <a16:creationId xmlns:a16="http://schemas.microsoft.com/office/drawing/2014/main" id="{6EEA5836-76B4-4B33-60A2-576B09BBF7D5}"/>
              </a:ext>
            </a:extLst>
          </p:cNvPr>
          <p:cNvPicPr>
            <a:picLocks noChangeAspect="1"/>
          </p:cNvPicPr>
          <p:nvPr/>
        </p:nvPicPr>
        <p:blipFill>
          <a:blip r:embed="rId2"/>
          <a:stretch>
            <a:fillRect/>
          </a:stretch>
        </p:blipFill>
        <p:spPr>
          <a:xfrm>
            <a:off x="12479036" y="2239409"/>
            <a:ext cx="9384758" cy="11128828"/>
          </a:xfrm>
          <a:prstGeom prst="rect">
            <a:avLst/>
          </a:prstGeom>
        </p:spPr>
      </p:pic>
      <p:sp>
        <p:nvSpPr>
          <p:cNvPr id="11" name="Text Placeholder 3">
            <a:extLst>
              <a:ext uri="{FF2B5EF4-FFF2-40B4-BE49-F238E27FC236}">
                <a16:creationId xmlns:a16="http://schemas.microsoft.com/office/drawing/2014/main" id="{20E3ECF3-F33E-936B-23F5-7E5F9F1F5173}"/>
              </a:ext>
            </a:extLst>
          </p:cNvPr>
          <p:cNvSpPr>
            <a:spLocks noGrp="1"/>
          </p:cNvSpPr>
          <p:nvPr>
            <p:ph type="body" sz="quarter" idx="12"/>
          </p:nvPr>
        </p:nvSpPr>
        <p:spPr>
          <a:xfrm>
            <a:off x="867379" y="2781526"/>
            <a:ext cx="11037586" cy="10044593"/>
          </a:xfrm>
        </p:spPr>
        <p:txBody>
          <a:bodyPr>
            <a:normAutofit lnSpcReduction="10000"/>
          </a:bodyPr>
          <a:lstStyle/>
          <a:p>
            <a:pPr marL="742950" lvl="1" indent="-742950">
              <a:buFont typeface="Arial" panose="020B0604020202020204" pitchFamily="34" charset="0"/>
              <a:buChar char="•"/>
            </a:pPr>
            <a:r>
              <a:rPr lang="en-IE" sz="3500" b="1" dirty="0"/>
              <a:t>Networks and storage infrastructure</a:t>
            </a:r>
            <a:r>
              <a:rPr lang="en-IE" sz="3500" dirty="0"/>
              <a:t>, as well as interconnection import/export routes, will play a key role in ensuring </a:t>
            </a:r>
            <a:r>
              <a:rPr lang="en-IE" sz="3500" b="1" dirty="0"/>
              <a:t>security and price resilience</a:t>
            </a:r>
            <a:r>
              <a:rPr lang="en-IE" sz="3500" dirty="0"/>
              <a:t> of supply.</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b="1" dirty="0"/>
              <a:t>Long duration storage </a:t>
            </a:r>
            <a:r>
              <a:rPr lang="en-IE" sz="3500" dirty="0"/>
              <a:t>in particular will be essential to the future cost competitiveness and price resilience of hydrogen. </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dirty="0"/>
              <a:t>Geological storage solutions will be needed to support this. </a:t>
            </a:r>
            <a:r>
              <a:rPr lang="en-IE" sz="3500" b="1" dirty="0"/>
              <a:t>Developing the necessary regulatory and legislative changes</a:t>
            </a:r>
            <a:r>
              <a:rPr lang="en-IE" sz="3500" dirty="0"/>
              <a:t> to facilitate exploration and development of potential storage solutions will be needed to enable this. </a:t>
            </a:r>
          </a:p>
          <a:p>
            <a:pPr marL="742950" lvl="1" indent="-742950">
              <a:buFont typeface="Arial" panose="020B0604020202020204" pitchFamily="34" charset="0"/>
              <a:buChar char="•"/>
            </a:pPr>
            <a:endParaRPr lang="en-IE" sz="3500" dirty="0"/>
          </a:p>
          <a:p>
            <a:pPr marL="742950" lvl="1" indent="-742950">
              <a:buFont typeface="Arial" panose="020B0604020202020204" pitchFamily="34" charset="0"/>
              <a:buChar char="•"/>
            </a:pPr>
            <a:r>
              <a:rPr lang="en-IE" sz="3500" dirty="0"/>
              <a:t>The potential use of hydrogen </a:t>
            </a:r>
            <a:r>
              <a:rPr lang="en-IE" sz="3500" b="1" dirty="0"/>
              <a:t>blending during </a:t>
            </a:r>
            <a:r>
              <a:rPr lang="en-IE" sz="3500" dirty="0"/>
              <a:t>a transitional phase requires </a:t>
            </a:r>
            <a:r>
              <a:rPr lang="en-IE" sz="3500" b="1" dirty="0"/>
              <a:t>careful consideration</a:t>
            </a:r>
            <a:r>
              <a:rPr lang="en-IE" sz="3500" dirty="0"/>
              <a:t>, and should </a:t>
            </a:r>
            <a:r>
              <a:rPr lang="en-IE" sz="3500" b="1" dirty="0"/>
              <a:t>only be viewed as a temporary measure </a:t>
            </a:r>
            <a:r>
              <a:rPr lang="en-IE" sz="3500" dirty="0"/>
              <a:t>whilst dedicated infrastructure develops</a:t>
            </a:r>
          </a:p>
          <a:p>
            <a:pPr marL="742950" lvl="1" indent="-742950">
              <a:buFont typeface="Arial" panose="020B0604020202020204" pitchFamily="34" charset="0"/>
              <a:buChar char="•"/>
            </a:pPr>
            <a:endParaRPr lang="en-IE" sz="3500" dirty="0"/>
          </a:p>
        </p:txBody>
      </p:sp>
    </p:spTree>
    <p:extLst>
      <p:ext uri="{BB962C8B-B14F-4D97-AF65-F5344CB8AC3E}">
        <p14:creationId xmlns:p14="http://schemas.microsoft.com/office/powerpoint/2010/main" val="3274170939"/>
      </p:ext>
    </p:extLst>
  </p:cSld>
  <p:clrMapOvr>
    <a:masterClrMapping/>
  </p:clrMapOvr>
  <p:transition spd="med"/>
</p:sld>
</file>

<file path=ppt/theme/theme1.xml><?xml version="1.0" encoding="utf-8"?>
<a:theme xmlns:a="http://schemas.openxmlformats.org/drawingml/2006/main" name="21_BasicWhite">
  <a:themeElements>
    <a:clrScheme name="Custom 24">
      <a:dk1>
        <a:srgbClr val="0F423A"/>
      </a:dk1>
      <a:lt1>
        <a:srgbClr val="FFFFFF"/>
      </a:lt1>
      <a:dk2>
        <a:srgbClr val="5E5E5E"/>
      </a:dk2>
      <a:lt2>
        <a:srgbClr val="D5D5D5"/>
      </a:lt2>
      <a:accent1>
        <a:srgbClr val="0F423A"/>
      </a:accent1>
      <a:accent2>
        <a:srgbClr val="2DCA84"/>
      </a:accent2>
      <a:accent3>
        <a:srgbClr val="F3FEED"/>
      </a:accent3>
      <a:accent4>
        <a:srgbClr val="B5F587"/>
      </a:accent4>
      <a:accent5>
        <a:srgbClr val="71E3EA"/>
      </a:accent5>
      <a:accent6>
        <a:srgbClr val="C0C0C0"/>
      </a:accent6>
      <a:hlink>
        <a:srgbClr val="2DCA84"/>
      </a:hlink>
      <a:folHlink>
        <a:srgbClr val="71E3EA"/>
      </a:folHlink>
    </a:clrScheme>
    <a:fontScheme name="21_BasicWhite">
      <a:majorFont>
        <a:latin typeface="Arial"/>
        <a:ea typeface="Arial"/>
        <a:cs typeface="Arial"/>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6096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Roadmap Template" id="{7E4AE294-042B-4A7C-842C-7B0FCB849152}" vid="{D15D33ED-B400-47F5-BCC6-B45026C7CA84}"/>
    </a:ext>
  </a:extLst>
</a:theme>
</file>

<file path=ppt/theme/theme2.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griculture_Dept_PPT-Template" id="{215E2A18-DB6B-BC45-98E6-71B34A36A4CB}" vid="{CBA9D65E-4347-D84A-8303-32483E302F0B}"/>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758D89"/>
      </a:accent1>
      <a:accent2>
        <a:srgbClr val="97DCB8"/>
      </a:accent2>
      <a:accent3>
        <a:srgbClr val="B5F587">
          <a:alpha val="69660"/>
        </a:srgbClr>
      </a:accent3>
      <a:accent4>
        <a:srgbClr val="DBF8BE"/>
      </a:accent4>
      <a:accent5>
        <a:srgbClr val="C6F4F7"/>
      </a:accent5>
      <a:accent6>
        <a:srgbClr val="C0C0C0"/>
      </a:accent6>
      <a:hlink>
        <a:srgbClr val="0000FF"/>
      </a:hlink>
      <a:folHlink>
        <a:srgbClr val="FF00FF"/>
      </a:folHlink>
    </a:clrScheme>
    <a:fontScheme name="21_BasicWhite">
      <a:majorFont>
        <a:latin typeface="Arial"/>
        <a:ea typeface="Arial"/>
        <a:cs typeface="Arial"/>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609600" marR="0" indent="-609600" algn="l" defTabSz="2438338" rtl="0" fontAlgn="auto" latinLnBrk="0" hangingPunct="0">
          <a:lnSpc>
            <a:spcPct val="90000"/>
          </a:lnSpc>
          <a:spcBef>
            <a:spcPts val="4500"/>
          </a:spcBef>
          <a:spcAft>
            <a:spcPts val="0"/>
          </a:spcAft>
          <a:buClrTx/>
          <a:buSzPct val="123000"/>
          <a:buFontTx/>
          <a:buChar char="•"/>
          <a:tabLst/>
          <a:defRPr kumimoji="0" sz="4800" b="0" i="0" u="none" strike="noStrike" cap="none" spc="0" normalizeH="0" baseline="0">
            <a:ln>
              <a:noFill/>
            </a:ln>
            <a:solidFill>
              <a:schemeClr val="accent5">
                <a:hueOff val="-739569"/>
                <a:satOff val="-11283"/>
                <a:lumOff val="-71195"/>
              </a:scheme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PHD">
    <a:dk1>
      <a:sysClr val="windowText" lastClr="000000"/>
    </a:dk1>
    <a:lt1>
      <a:sysClr val="window" lastClr="FFFFFF"/>
    </a:lt1>
    <a:dk2>
      <a:srgbClr val="44546A"/>
    </a:dk2>
    <a:lt2>
      <a:srgbClr val="E7E6E6"/>
    </a:lt2>
    <a:accent1>
      <a:srgbClr val="70AD47"/>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911ab6e-c9c7-4325-bd91-c7196bdedb0b">
      <Terms xmlns="http://schemas.microsoft.com/office/infopath/2007/PartnerControls"/>
    </lcf76f155ced4ddcb4097134ff3c332f>
    <TaxCatchAll xmlns="39478819-0aa1-4f61-9784-5bc3eae54adb" xsi:nil="true"/>
    <SharedWithUsers xmlns="39478819-0aa1-4f61-9784-5bc3eae54adb">
      <UserInfo>
        <DisplayName>Micheal Geary</DisplayName>
        <AccountId>197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330AC514812C43969AA218252FC070" ma:contentTypeVersion="17" ma:contentTypeDescription="Create a new document." ma:contentTypeScope="" ma:versionID="a81fb06ae941ffe237edb194f083abc6">
  <xsd:schema xmlns:xsd="http://www.w3.org/2001/XMLSchema" xmlns:xs="http://www.w3.org/2001/XMLSchema" xmlns:p="http://schemas.microsoft.com/office/2006/metadata/properties" xmlns:ns2="f911ab6e-c9c7-4325-bd91-c7196bdedb0b" xmlns:ns3="39478819-0aa1-4f61-9784-5bc3eae54adb" targetNamespace="http://schemas.microsoft.com/office/2006/metadata/properties" ma:root="true" ma:fieldsID="2f449d89c4ae35b895e40d18971e3d5a" ns2:_="" ns3:_="">
    <xsd:import namespace="f911ab6e-c9c7-4325-bd91-c7196bdedb0b"/>
    <xsd:import namespace="39478819-0aa1-4f61-9784-5bc3eae54a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1ab6e-c9c7-4325-bd91-c7196bded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9fd260-2787-4803-a0d7-acdd406211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478819-0aa1-4f61-9784-5bc3eae54a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d35449-0567-4638-9e1c-a029647701b6}" ma:internalName="TaxCatchAll" ma:showField="CatchAllData" ma:web="39478819-0aa1-4f61-9784-5bc3eae54a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C6819B-CBDA-411A-A28E-20D53D3ED9FC}">
  <ds:schemaRefs>
    <ds:schemaRef ds:uri="http://purl.org/dc/terms/"/>
    <ds:schemaRef ds:uri="d06a3f1c-a902-446d-9c00-35a4b7f379a5"/>
    <ds:schemaRef ds:uri="http://schemas.microsoft.com/office/2006/documentManagement/types"/>
    <ds:schemaRef ds:uri="2e0cb860-4c3e-4ab2-9d27-346a800f3a58"/>
    <ds:schemaRef ds:uri="eeaf8fe7-0925-4a45-bcad-bda01b96c454"/>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FE96D37-16BB-4E8E-92B5-47D5AAACE291}"/>
</file>

<file path=customXml/itemProps3.xml><?xml version="1.0" encoding="utf-8"?>
<ds:datastoreItem xmlns:ds="http://schemas.openxmlformats.org/officeDocument/2006/customXml" ds:itemID="{7B2DACC4-ABFD-42AD-80F6-8B13451BE1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Roadmap Hydrogen</Template>
  <TotalTime>623</TotalTime>
  <Words>3709</Words>
  <Application>Microsoft Office PowerPoint</Application>
  <PresentationFormat>Custom</PresentationFormat>
  <Paragraphs>425</Paragraphs>
  <Slides>52</Slides>
  <Notes>3</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52</vt:i4>
      </vt:variant>
    </vt:vector>
  </HeadingPairs>
  <TitlesOfParts>
    <vt:vector size="71" baseType="lpstr">
      <vt:lpstr>.AppleSystemUIFont</vt:lpstr>
      <vt:lpstr>ADLaM Display</vt:lpstr>
      <vt:lpstr>Arial</vt:lpstr>
      <vt:lpstr>Calibri</vt:lpstr>
      <vt:lpstr>Calibri Light</vt:lpstr>
      <vt:lpstr>Everett Light</vt:lpstr>
      <vt:lpstr>Everett Medium</vt:lpstr>
      <vt:lpstr>Georgia</vt:lpstr>
      <vt:lpstr>Helvetica Neue</vt:lpstr>
      <vt:lpstr>Helvetica Neue Medium</vt:lpstr>
      <vt:lpstr>Open Sans</vt:lpstr>
      <vt:lpstr>Palatino Linotype</vt:lpstr>
      <vt:lpstr>Tahoma</vt:lpstr>
      <vt:lpstr>Trebuchet MS</vt:lpstr>
      <vt:lpstr>Wingdings</vt:lpstr>
      <vt:lpstr>Wingdings 3</vt:lpstr>
      <vt:lpstr>21_BasicWhite</vt:lpstr>
      <vt:lpstr>Standard</vt:lpstr>
      <vt:lpstr>Office Theme</vt:lpstr>
      <vt:lpstr>Hydrogen Policy in Ireland</vt:lpstr>
      <vt:lpstr>Policy Context – Hydrogen in Ireland</vt:lpstr>
      <vt:lpstr>Policy Drivers for the National Hydrogen Strategy</vt:lpstr>
      <vt:lpstr>The National Hydrogen Strategy 2023</vt:lpstr>
      <vt:lpstr>Hydrogen Production</vt:lpstr>
      <vt:lpstr>Hydrogen End-Uses</vt:lpstr>
      <vt:lpstr>Hydrogen End Uses</vt:lpstr>
      <vt:lpstr>Transportation &amp; Storage (1)</vt:lpstr>
      <vt:lpstr>Transportation &amp; Storage (2)</vt:lpstr>
      <vt:lpstr>Hydrogen Safety &amp; Regulation</vt:lpstr>
      <vt:lpstr>Hydrogen Research &amp; Development And International Cooperation</vt:lpstr>
      <vt:lpstr>Implementing the Hydrogen Strategy</vt:lpstr>
      <vt:lpstr>Final Remarks</vt:lpstr>
      <vt:lpstr>Final Remarks</vt:lpstr>
      <vt:lpstr>PowerPoint Presentation</vt:lpstr>
      <vt:lpstr>Spine H2 Webinar - Bord na Móna</vt:lpstr>
      <vt:lpstr>Bord na Móna Overview</vt:lpstr>
      <vt:lpstr>PowerPoint Presentation</vt:lpstr>
      <vt:lpstr>PowerPoint Presentation</vt:lpstr>
      <vt:lpstr>Green Hydrogen</vt:lpstr>
      <vt:lpstr>Green Hydrogen Process</vt:lpstr>
      <vt:lpstr>Benefits of Green Hydrogen</vt:lpstr>
      <vt:lpstr>Hydrogen Routes to Market</vt:lpstr>
      <vt:lpstr>National Hydrogen Strategy</vt:lpstr>
      <vt:lpstr>Hydrogen Projects &amp; Energy Parks</vt:lpstr>
      <vt:lpstr>Phase I: Mt Lucas Hydrogen Project</vt:lpstr>
      <vt:lpstr>PowerPoint Presentation</vt:lpstr>
      <vt:lpstr>Phase II &amp; III Hydrogen Projects</vt:lpstr>
      <vt:lpstr>Bord na Móna Energy Park Concept</vt:lpstr>
      <vt:lpstr>Sustainable Aviation Fuels Project</vt:lpstr>
      <vt:lpstr>Spine H2-IRL Webinar</vt:lpstr>
      <vt:lpstr>About Energy Reform</vt:lpstr>
      <vt:lpstr>Spine H2-IRL Project Overview</vt:lpstr>
      <vt:lpstr>Spine H2-IRL Project Overview</vt:lpstr>
      <vt:lpstr>Background - </vt:lpstr>
      <vt:lpstr>Relevant Research Projects</vt:lpstr>
      <vt:lpstr>The Spine Open-Source Framework for Energy System Modelling</vt:lpstr>
      <vt:lpstr>Example Spine Workflow</vt:lpstr>
      <vt:lpstr>Background – Case Study C3</vt:lpstr>
      <vt:lpstr>SpineOpt Model Implementation Details</vt:lpstr>
      <vt:lpstr>C3 Results - 2040</vt:lpstr>
      <vt:lpstr>Optimising Long-Term Decisions using SpineOpt</vt:lpstr>
      <vt:lpstr>Spine H2-IRL</vt:lpstr>
      <vt:lpstr>Scenario Development</vt:lpstr>
      <vt:lpstr>Scenario Development – National Hydrogen Strategy</vt:lpstr>
      <vt:lpstr>National Hydrogen Strategy</vt:lpstr>
      <vt:lpstr>National Hydrogen Strategy</vt:lpstr>
      <vt:lpstr>National Hydrogen Strategy</vt:lpstr>
      <vt:lpstr>Spine Models</vt:lpstr>
      <vt:lpstr>Spine Models</vt:lpstr>
      <vt:lpstr>Spine Models</vt:lpstr>
      <vt:lpstr>Spine Models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Schutze</dc:creator>
  <cp:lastModifiedBy>Pat Lambert</cp:lastModifiedBy>
  <cp:revision>63</cp:revision>
  <dcterms:created xsi:type="dcterms:W3CDTF">2022-07-08T08:03:58Z</dcterms:created>
  <dcterms:modified xsi:type="dcterms:W3CDTF">2023-09-18T13:51:23Z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2679fc-0e6f-4ae9-bf26-e110c030bb10_Enabled">
    <vt:lpwstr>True</vt:lpwstr>
  </property>
  <property fmtid="{D5CDD505-2E9C-101B-9397-08002B2CF9AE}" pid="3" name="MSIP_Label_642679fc-0e6f-4ae9-bf26-e110c030bb10_SiteId">
    <vt:lpwstr>d9dbf65b-a265-4603-a52f-8cee241dfade</vt:lpwstr>
  </property>
  <property fmtid="{D5CDD505-2E9C-101B-9397-08002B2CF9AE}" pid="4" name="MSIP_Label_642679fc-0e6f-4ae9-bf26-e110c030bb10_Owner">
    <vt:lpwstr>John.Lynch@bordnamona.com</vt:lpwstr>
  </property>
  <property fmtid="{D5CDD505-2E9C-101B-9397-08002B2CF9AE}" pid="5" name="MSIP_Label_642679fc-0e6f-4ae9-bf26-e110c030bb10_SetDate">
    <vt:lpwstr>2022-04-25T07:59:51.8667489Z</vt:lpwstr>
  </property>
  <property fmtid="{D5CDD505-2E9C-101B-9397-08002B2CF9AE}" pid="6" name="MSIP_Label_642679fc-0e6f-4ae9-bf26-e110c030bb10_Name">
    <vt:lpwstr>BNM - Internal Business Use</vt:lpwstr>
  </property>
  <property fmtid="{D5CDD505-2E9C-101B-9397-08002B2CF9AE}" pid="7" name="MSIP_Label_642679fc-0e6f-4ae9-bf26-e110c030bb10_Application">
    <vt:lpwstr>Microsoft Azure Information Protection</vt:lpwstr>
  </property>
  <property fmtid="{D5CDD505-2E9C-101B-9397-08002B2CF9AE}" pid="8" name="MSIP_Label_642679fc-0e6f-4ae9-bf26-e110c030bb10_Extended_MSFT_Method">
    <vt:lpwstr>Automatic</vt:lpwstr>
  </property>
  <property fmtid="{D5CDD505-2E9C-101B-9397-08002B2CF9AE}" pid="9" name="MSIP_Label_60abe344-58ae-49d6-a7c8-0494236b1254_Enabled">
    <vt:lpwstr>True</vt:lpwstr>
  </property>
  <property fmtid="{D5CDD505-2E9C-101B-9397-08002B2CF9AE}" pid="10" name="MSIP_Label_60abe344-58ae-49d6-a7c8-0494236b1254_SiteId">
    <vt:lpwstr>d9dbf65b-a265-4603-a52f-8cee241dfade</vt:lpwstr>
  </property>
  <property fmtid="{D5CDD505-2E9C-101B-9397-08002B2CF9AE}" pid="11" name="MSIP_Label_60abe344-58ae-49d6-a7c8-0494236b1254_Owner">
    <vt:lpwstr>John.Lynch@bordnamona.com</vt:lpwstr>
  </property>
  <property fmtid="{D5CDD505-2E9C-101B-9397-08002B2CF9AE}" pid="12" name="MSIP_Label_60abe344-58ae-49d6-a7c8-0494236b1254_SetDate">
    <vt:lpwstr>2022-04-25T07:59:51.8667489Z</vt:lpwstr>
  </property>
  <property fmtid="{D5CDD505-2E9C-101B-9397-08002B2CF9AE}" pid="13" name="MSIP_Label_60abe344-58ae-49d6-a7c8-0494236b1254_Name">
    <vt:lpwstr>IB_Retention - 3 Years (LM)</vt:lpwstr>
  </property>
  <property fmtid="{D5CDD505-2E9C-101B-9397-08002B2CF9AE}" pid="14" name="MSIP_Label_60abe344-58ae-49d6-a7c8-0494236b1254_Application">
    <vt:lpwstr>Microsoft Azure Information Protection</vt:lpwstr>
  </property>
  <property fmtid="{D5CDD505-2E9C-101B-9397-08002B2CF9AE}" pid="15" name="MSIP_Label_60abe344-58ae-49d6-a7c8-0494236b1254_Parent">
    <vt:lpwstr>642679fc-0e6f-4ae9-bf26-e110c030bb10</vt:lpwstr>
  </property>
  <property fmtid="{D5CDD505-2E9C-101B-9397-08002B2CF9AE}" pid="16" name="MSIP_Label_60abe344-58ae-49d6-a7c8-0494236b1254_Extended_MSFT_Method">
    <vt:lpwstr>Automatic</vt:lpwstr>
  </property>
  <property fmtid="{D5CDD505-2E9C-101B-9397-08002B2CF9AE}" pid="17" name="Sensitivity">
    <vt:lpwstr>BNM - Internal Business Use IB_Retention - 3 Years (LM)</vt:lpwstr>
  </property>
  <property fmtid="{D5CDD505-2E9C-101B-9397-08002B2CF9AE}" pid="18" name="ContentTypeId">
    <vt:lpwstr>0x0101008A330AC514812C43969AA218252FC070</vt:lpwstr>
  </property>
  <property fmtid="{D5CDD505-2E9C-101B-9397-08002B2CF9AE}" pid="19" name="MediaServiceImageTags">
    <vt:lpwstr/>
  </property>
</Properties>
</file>